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4"/>
  </p:notesMasterIdLst>
  <p:sldIdLst>
    <p:sldId id="256" r:id="rId2"/>
    <p:sldId id="308" r:id="rId3"/>
    <p:sldId id="297" r:id="rId4"/>
    <p:sldId id="299" r:id="rId5"/>
    <p:sldId id="302" r:id="rId6"/>
    <p:sldId id="303" r:id="rId7"/>
    <p:sldId id="304" r:id="rId8"/>
    <p:sldId id="309" r:id="rId9"/>
    <p:sldId id="310" r:id="rId10"/>
    <p:sldId id="311" r:id="rId11"/>
    <p:sldId id="312" r:id="rId12"/>
    <p:sldId id="271" r:id="rId13"/>
    <p:sldId id="313" r:id="rId14"/>
    <p:sldId id="314" r:id="rId15"/>
    <p:sldId id="315" r:id="rId16"/>
    <p:sldId id="316" r:id="rId17"/>
    <p:sldId id="317" r:id="rId18"/>
    <p:sldId id="272" r:id="rId19"/>
    <p:sldId id="318" r:id="rId20"/>
    <p:sldId id="319" r:id="rId21"/>
    <p:sldId id="320" r:id="rId22"/>
    <p:sldId id="321" r:id="rId23"/>
    <p:sldId id="273" r:id="rId24"/>
    <p:sldId id="322" r:id="rId25"/>
    <p:sldId id="323" r:id="rId26"/>
    <p:sldId id="324" r:id="rId27"/>
    <p:sldId id="325" r:id="rId28"/>
    <p:sldId id="326" r:id="rId29"/>
    <p:sldId id="336" r:id="rId30"/>
    <p:sldId id="337" r:id="rId31"/>
    <p:sldId id="338" r:id="rId32"/>
    <p:sldId id="339" r:id="rId33"/>
    <p:sldId id="340" r:id="rId34"/>
    <p:sldId id="341" r:id="rId35"/>
    <p:sldId id="327" r:id="rId36"/>
    <p:sldId id="328" r:id="rId37"/>
    <p:sldId id="330" r:id="rId38"/>
    <p:sldId id="329" r:id="rId39"/>
    <p:sldId id="333" r:id="rId40"/>
    <p:sldId id="331" r:id="rId41"/>
    <p:sldId id="334" r:id="rId42"/>
    <p:sldId id="335" r:id="rId4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66FF33"/>
    <a:srgbClr val="294F73"/>
    <a:srgbClr val="CC66FF"/>
    <a:srgbClr val="F7F9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24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4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969542520562022"/>
          <c:y val="4.8417538913077991E-2"/>
          <c:w val="0.58135952152510684"/>
          <c:h val="0.8720393614440080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rgbClr val="294F7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F97-446B-A3BE-BA2330D45026}"/>
              </c:ext>
            </c:extLst>
          </c:dPt>
          <c:dPt>
            <c:idx val="1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F97-446B-A3BE-BA2330D45026}"/>
              </c:ext>
            </c:extLst>
          </c:dPt>
          <c:dPt>
            <c:idx val="2"/>
            <c:bubble3D val="0"/>
            <c:spPr>
              <a:solidFill>
                <a:schemeClr val="bg1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F97-446B-A3BE-BA2330D45026}"/>
              </c:ext>
            </c:extLst>
          </c:dPt>
          <c:dPt>
            <c:idx val="3"/>
            <c:bubble3D val="0"/>
            <c:spPr>
              <a:solidFill>
                <a:srgbClr val="A7A7A7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F97-446B-A3BE-BA2330D45026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F97-446B-A3BE-BA2330D45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969542520562022"/>
          <c:y val="4.8417538913077991E-2"/>
          <c:w val="0.58135952152510684"/>
          <c:h val="0.8720393614440080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rgbClr val="294F7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F97-446B-A3BE-BA2330D45026}"/>
              </c:ext>
            </c:extLst>
          </c:dPt>
          <c:dPt>
            <c:idx val="1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F97-446B-A3BE-BA2330D45026}"/>
              </c:ext>
            </c:extLst>
          </c:dPt>
          <c:dPt>
            <c:idx val="2"/>
            <c:bubble3D val="0"/>
            <c:spPr>
              <a:solidFill>
                <a:schemeClr val="bg1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F97-446B-A3BE-BA2330D45026}"/>
              </c:ext>
            </c:extLst>
          </c:dPt>
          <c:dPt>
            <c:idx val="3"/>
            <c:bubble3D val="0"/>
            <c:spPr>
              <a:solidFill>
                <a:srgbClr val="A7A7A7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F97-446B-A3BE-BA2330D45026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F97-446B-A3BE-BA2330D45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371F4-B49E-4375-B4EB-31B3EAF04CFE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B9276-3D5B-46B9-8FB9-3C5C11460D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524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940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00454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987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04143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1090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6785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9674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6757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272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6181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9238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1914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4390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9588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54634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7648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7891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8444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485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0471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1922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2889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23614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962647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2589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80353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26485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3770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804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5945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6648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338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492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66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810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619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00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4953B-A6FC-4252-9D65-5D435A04F88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dengxj615@hust.edu.cn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250" y="0"/>
            <a:ext cx="1254125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197994" y="2481530"/>
            <a:ext cx="5495148" cy="6470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>
              <a:lnSpc>
                <a:spcPct val="130000"/>
              </a:lnSpc>
            </a:pPr>
            <a:r>
              <a:rPr lang="zh-CN" altLang="en-US" sz="3200" b="1" dirty="0">
                <a:cs typeface="+mn-ea"/>
                <a:sym typeface="+mn-lt"/>
              </a:rPr>
              <a:t>第四章 字符串</a:t>
            </a:r>
            <a:r>
              <a:rPr lang="en-US" altLang="zh-CN" sz="3200" b="1" dirty="0">
                <a:cs typeface="+mn-ea"/>
                <a:sym typeface="+mn-lt"/>
              </a:rPr>
              <a:t>/</a:t>
            </a:r>
            <a:r>
              <a:rPr lang="zh-CN" altLang="en-US" sz="3200" b="1" dirty="0">
                <a:cs typeface="+mn-ea"/>
                <a:sym typeface="+mn-lt"/>
              </a:rPr>
              <a:t>串（</a:t>
            </a:r>
            <a:r>
              <a:rPr lang="en-US" altLang="zh-CN" sz="3200" b="1" dirty="0">
                <a:cs typeface="+mn-ea"/>
                <a:sym typeface="+mn-lt"/>
              </a:rPr>
              <a:t>string</a:t>
            </a:r>
            <a:r>
              <a:rPr lang="zh-CN" altLang="en-US" sz="3200" b="1" dirty="0">
                <a:cs typeface="+mn-ea"/>
                <a:sym typeface="+mn-lt"/>
              </a:rPr>
              <a:t>）</a:t>
            </a:r>
            <a:r>
              <a:rPr lang="zh-CN" altLang="en-US" sz="3200" b="1" dirty="0">
                <a:solidFill>
                  <a:prstClr val="white"/>
                </a:solidFill>
                <a:cs typeface="+mn-ea"/>
                <a:sym typeface="+mn-lt"/>
              </a:rPr>
              <a:t>）</a:t>
            </a:r>
          </a:p>
        </p:txBody>
      </p:sp>
      <p:sp>
        <p:nvSpPr>
          <p:cNvPr id="8" name="TextBox 120"/>
          <p:cNvSpPr txBox="1"/>
          <p:nvPr/>
        </p:nvSpPr>
        <p:spPr>
          <a:xfrm>
            <a:off x="4065222" y="619270"/>
            <a:ext cx="5022791" cy="741054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lnSpc>
                <a:spcPct val="130000"/>
              </a:lnSpc>
            </a:pPr>
            <a:r>
              <a:rPr lang="zh-CN" altLang="en-US" sz="3200" b="1" dirty="0">
                <a:solidFill>
                  <a:srgbClr val="66FF33"/>
                </a:solidFill>
                <a:cs typeface="+mn-ea"/>
                <a:sym typeface="+mn-lt"/>
              </a:rPr>
              <a:t>数据结构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3932454" y="2481530"/>
            <a:ext cx="132770" cy="1724700"/>
            <a:chOff x="995161" y="2391860"/>
            <a:chExt cx="135370" cy="17584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130530" y="2391860"/>
              <a:ext cx="0" cy="1758474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等腰三角形 11"/>
            <p:cNvSpPr/>
            <p:nvPr/>
          </p:nvSpPr>
          <p:spPr>
            <a:xfrm rot="16200000">
              <a:off x="984331" y="3203412"/>
              <a:ext cx="157029" cy="135370"/>
            </a:xfrm>
            <a:prstGeom prst="triangl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5FDF2">
                  <a:alpha val="100000"/>
                </a:srgbClr>
              </a:clrFrom>
              <a:clrTo>
                <a:srgbClr val="F5FDF2">
                  <a:alpha val="100000"/>
                  <a:alpha val="0"/>
                </a:srgbClr>
              </a:clrTo>
            </a:clrChange>
            <a:grayscl/>
            <a:lum bright="58000" contrast="-64000"/>
          </a:blip>
          <a:stretch>
            <a:fillRect/>
          </a:stretch>
        </p:blipFill>
        <p:spPr>
          <a:xfrm rot="5400000">
            <a:off x="-3792855" y="819785"/>
            <a:ext cx="6866890" cy="5227320"/>
          </a:xfrm>
          <a:prstGeom prst="ellipse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2825205-A682-4F14-A0D3-AF2A80B37447}"/>
              </a:ext>
            </a:extLst>
          </p:cNvPr>
          <p:cNvSpPr txBox="1"/>
          <p:nvPr/>
        </p:nvSpPr>
        <p:spPr>
          <a:xfrm>
            <a:off x="4484252" y="4249773"/>
            <a:ext cx="3994826" cy="20537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</a:rPr>
              <a:t>主讲人：邓贤君 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CC66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</a:rPr>
              <a:t>华中科技大学，网络空间安全学院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CC66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</a:rPr>
              <a:t>Email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</a:rPr>
              <a:t>：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dengxj615@hust.edu.cn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CC66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</a:rPr>
              <a:t>Cell:       19986908208</a:t>
            </a: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</a:rPr>
              <a:t>Wechat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</a:rPr>
              <a:t>: dengxj615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</a:rPr>
              <a:t>或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cs typeface="+mn-ea"/>
                <a:sym typeface="+mn-lt"/>
              </a:rPr>
              <a:t>13787704209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540897C9-CB76-491D-8FA1-1CD3DB9200BD}"/>
              </a:ext>
            </a:extLst>
          </p:cNvPr>
          <p:cNvGrpSpPr/>
          <p:nvPr/>
        </p:nvGrpSpPr>
        <p:grpSpPr>
          <a:xfrm>
            <a:off x="8064324" y="3160888"/>
            <a:ext cx="4127676" cy="3697111"/>
            <a:chOff x="-568726" y="1936856"/>
            <a:chExt cx="5591946" cy="5008643"/>
          </a:xfrm>
        </p:grpSpPr>
        <p:pic>
          <p:nvPicPr>
            <p:cNvPr id="153" name="图片 152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4A338E56-30D5-47D8-87CD-79A55934C7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54" name="矩形 153">
              <a:extLst>
                <a:ext uri="{FF2B5EF4-FFF2-40B4-BE49-F238E27FC236}">
                  <a16:creationId xmlns:a16="http://schemas.microsoft.com/office/drawing/2014/main" id="{080A6024-BC79-4ACD-B1E1-EE2551D2DC42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1DB53F50-6F3F-4CF2-8906-2C384DA4A1F7}"/>
              </a:ext>
            </a:extLst>
          </p:cNvPr>
          <p:cNvGrpSpPr/>
          <p:nvPr/>
        </p:nvGrpSpPr>
        <p:grpSpPr>
          <a:xfrm>
            <a:off x="1505575" y="238913"/>
            <a:ext cx="4203131" cy="1029784"/>
            <a:chOff x="716110" y="187653"/>
            <a:chExt cx="4203131" cy="1029784"/>
          </a:xfrm>
        </p:grpSpPr>
        <p:sp>
          <p:nvSpPr>
            <p:cNvPr id="147" name="文本框 146">
              <a:extLst>
                <a:ext uri="{FF2B5EF4-FFF2-40B4-BE49-F238E27FC236}">
                  <a16:creationId xmlns:a16="http://schemas.microsoft.com/office/drawing/2014/main" id="{BD2E482E-EB89-4753-93AE-96B2F0B8827F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 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串的定义与操作</a:t>
              </a:r>
            </a:p>
          </p:txBody>
        </p:sp>
        <p:sp>
          <p:nvSpPr>
            <p:cNvPr id="148" name="文本框 147">
              <a:extLst>
                <a:ext uri="{FF2B5EF4-FFF2-40B4-BE49-F238E27FC236}">
                  <a16:creationId xmlns:a16="http://schemas.microsoft.com/office/drawing/2014/main" id="{6FBE2AF4-E2FF-4B35-8DBD-D6B12EC4150D}"/>
                </a:ext>
              </a:extLst>
            </p:cNvPr>
            <p:cNvSpPr txBox="1"/>
            <p:nvPr/>
          </p:nvSpPr>
          <p:spPr>
            <a:xfrm>
              <a:off x="1167507" y="848105"/>
              <a:ext cx="3326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dirty="0"/>
                <a:t>用最小操作集实现其他串操作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55" name="文本框 154">
            <a:extLst>
              <a:ext uri="{FF2B5EF4-FFF2-40B4-BE49-F238E27FC236}">
                <a16:creationId xmlns:a16="http://schemas.microsoft.com/office/drawing/2014/main" id="{D376E7A7-BF9E-42BF-AE32-0CE7C84C0CB8}"/>
              </a:ext>
            </a:extLst>
          </p:cNvPr>
          <p:cNvSpPr txBox="1"/>
          <p:nvPr/>
        </p:nvSpPr>
        <p:spPr>
          <a:xfrm>
            <a:off x="2664606" y="1457354"/>
            <a:ext cx="5361793" cy="45871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dirty="0"/>
              <a:t>【</a:t>
            </a:r>
            <a:r>
              <a:rPr lang="zh-CN" altLang="en-US" dirty="0"/>
              <a:t>例</a:t>
            </a:r>
            <a:r>
              <a:rPr lang="en-US" altLang="zh-CN" dirty="0"/>
              <a:t>】</a:t>
            </a:r>
            <a:r>
              <a:rPr lang="zh-CN" altLang="en-US" dirty="0"/>
              <a:t>用最小操作集实现定位函数</a:t>
            </a:r>
            <a:r>
              <a:rPr lang="en-US" altLang="zh-CN" dirty="0"/>
              <a:t>Index(S, T, pos)</a:t>
            </a:r>
            <a:endParaRPr lang="zh-CN" altLang="en-US" dirty="0"/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18B740FA-9C73-4A19-8041-4E0488F24957}"/>
              </a:ext>
            </a:extLst>
          </p:cNvPr>
          <p:cNvSpPr txBox="1"/>
          <p:nvPr/>
        </p:nvSpPr>
        <p:spPr>
          <a:xfrm>
            <a:off x="2548403" y="2640326"/>
            <a:ext cx="5023557" cy="1857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在主串</a:t>
            </a:r>
            <a:r>
              <a:rPr lang="en-US" altLang="zh-CN" dirty="0"/>
              <a:t>S</a:t>
            </a:r>
            <a:r>
              <a:rPr lang="zh-CN" altLang="en-US" dirty="0"/>
              <a:t>中取从第</a:t>
            </a:r>
            <a:r>
              <a:rPr lang="en-US" altLang="zh-CN" dirty="0" err="1"/>
              <a:t>i</a:t>
            </a:r>
            <a:r>
              <a:rPr lang="zh-CN" altLang="en-US" dirty="0"/>
              <a:t>（</a:t>
            </a:r>
            <a:r>
              <a:rPr lang="en-US" altLang="zh-CN" dirty="0" err="1"/>
              <a:t>i</a:t>
            </a:r>
            <a:r>
              <a:rPr lang="zh-CN" altLang="en-US" dirty="0"/>
              <a:t>的初值为</a:t>
            </a:r>
            <a:r>
              <a:rPr lang="en-US" altLang="zh-CN" dirty="0"/>
              <a:t>pos</a:t>
            </a:r>
            <a:r>
              <a:rPr lang="zh-CN" altLang="en-US" dirty="0"/>
              <a:t>）个字符起、长度和串</a:t>
            </a:r>
            <a:r>
              <a:rPr lang="en-US" altLang="zh-CN" dirty="0"/>
              <a:t>T</a:t>
            </a:r>
            <a:r>
              <a:rPr lang="zh-CN" altLang="en-US" dirty="0"/>
              <a:t>相等的子串和</a:t>
            </a:r>
            <a:r>
              <a:rPr lang="en-US" altLang="zh-CN" dirty="0"/>
              <a:t>T</a:t>
            </a:r>
            <a:r>
              <a:rPr lang="zh-CN" altLang="en-US" dirty="0"/>
              <a:t>比较；</a:t>
            </a:r>
            <a:endParaRPr lang="en-US" altLang="zh-CN" dirty="0"/>
          </a:p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若相等，则求得函数值为</a:t>
            </a:r>
            <a:r>
              <a:rPr lang="en-US" altLang="zh-CN" dirty="0" err="1"/>
              <a:t>i</a:t>
            </a:r>
            <a:r>
              <a:rPr lang="zh-CN" altLang="en-US" dirty="0"/>
              <a:t>；</a:t>
            </a:r>
            <a:endParaRPr lang="en-US" altLang="zh-CN" dirty="0"/>
          </a:p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否则，</a:t>
            </a:r>
            <a:r>
              <a:rPr lang="en-US" altLang="zh-CN" dirty="0" err="1"/>
              <a:t>i</a:t>
            </a:r>
            <a:r>
              <a:rPr lang="zh-CN" altLang="en-US" dirty="0"/>
              <a:t>值增</a:t>
            </a:r>
            <a:r>
              <a:rPr lang="en-US" altLang="zh-CN" dirty="0"/>
              <a:t>1</a:t>
            </a:r>
            <a:r>
              <a:rPr lang="zh-CN" altLang="en-US" dirty="0"/>
              <a:t>后再比较，直至串</a:t>
            </a:r>
            <a:r>
              <a:rPr lang="en-US" altLang="zh-CN" dirty="0"/>
              <a:t>S</a:t>
            </a:r>
            <a:r>
              <a:rPr lang="zh-CN" altLang="en-US" dirty="0"/>
              <a:t>中不存在和串</a:t>
            </a:r>
            <a:r>
              <a:rPr lang="en-US" altLang="zh-CN" dirty="0"/>
              <a:t>T</a:t>
            </a:r>
            <a:r>
              <a:rPr lang="zh-CN" altLang="en-US" dirty="0"/>
              <a:t>相等的子串为止。</a:t>
            </a: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261BDDD7-6BA7-409B-A154-AE3A1C9350D0}"/>
              </a:ext>
            </a:extLst>
          </p:cNvPr>
          <p:cNvSpPr txBox="1"/>
          <p:nvPr/>
        </p:nvSpPr>
        <p:spPr>
          <a:xfrm>
            <a:off x="2664606" y="2153786"/>
            <a:ext cx="1196622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algn="dist"/>
            <a:r>
              <a:rPr lang="zh-CN" altLang="en-US" dirty="0"/>
              <a:t>基本思想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5E4B3E5B-B70C-4C46-BBFA-A8313D5AA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234436"/>
              </p:ext>
            </p:extLst>
          </p:nvPr>
        </p:nvGraphicFramePr>
        <p:xfrm>
          <a:off x="2548403" y="4851303"/>
          <a:ext cx="473602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9338">
                  <a:extLst>
                    <a:ext uri="{9D8B030D-6E8A-4147-A177-3AD203B41FA5}">
                      <a16:colId xmlns:a16="http://schemas.microsoft.com/office/drawing/2014/main" val="411758736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798711680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1314695884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3624029498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2973375824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2092728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185102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6B7C20F1-F351-4E15-A6C1-A6DFD662EFDC}"/>
              </a:ext>
            </a:extLst>
          </p:cNvPr>
          <p:cNvSpPr txBox="1"/>
          <p:nvPr/>
        </p:nvSpPr>
        <p:spPr>
          <a:xfrm>
            <a:off x="3510844" y="4497886"/>
            <a:ext cx="327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i</a:t>
            </a:r>
            <a:r>
              <a:rPr lang="en-US" altLang="zh-CN" dirty="0"/>
              <a:t>             i+1      ……     i+m-1 </a:t>
            </a:r>
            <a:endParaRPr lang="zh-CN" altLang="en-US" dirty="0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18BFD7DA-7901-43EC-A105-15DBD3EA1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666691"/>
              </p:ext>
            </p:extLst>
          </p:nvPr>
        </p:nvGraphicFramePr>
        <p:xfrm>
          <a:off x="3262916" y="5653317"/>
          <a:ext cx="326206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515">
                  <a:extLst>
                    <a:ext uri="{9D8B030D-6E8A-4147-A177-3AD203B41FA5}">
                      <a16:colId xmlns:a16="http://schemas.microsoft.com/office/drawing/2014/main" val="579991513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2827589929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3055281699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35495316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387136"/>
                  </a:ext>
                </a:extLst>
              </a:tr>
            </a:tbl>
          </a:graphicData>
        </a:graphic>
      </p:graphicFrame>
      <p:sp>
        <p:nvSpPr>
          <p:cNvPr id="158" name="文本框 157">
            <a:extLst>
              <a:ext uri="{FF2B5EF4-FFF2-40B4-BE49-F238E27FC236}">
                <a16:creationId xmlns:a16="http://schemas.microsoft.com/office/drawing/2014/main" id="{C4C328EB-DDA1-4999-A2C4-10C3CF5E3432}"/>
              </a:ext>
            </a:extLst>
          </p:cNvPr>
          <p:cNvSpPr txBox="1"/>
          <p:nvPr/>
        </p:nvSpPr>
        <p:spPr>
          <a:xfrm>
            <a:off x="3510843" y="5294454"/>
            <a:ext cx="327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             2        ……         m </a:t>
            </a:r>
            <a:endParaRPr lang="zh-CN" altLang="en-US" dirty="0"/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A503954A-00BD-487C-9E3F-26113064A60A}"/>
              </a:ext>
            </a:extLst>
          </p:cNvPr>
          <p:cNvSpPr txBox="1"/>
          <p:nvPr/>
        </p:nvSpPr>
        <p:spPr>
          <a:xfrm>
            <a:off x="1999721" y="4824777"/>
            <a:ext cx="462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 </a:t>
            </a:r>
            <a:endParaRPr lang="zh-CN" altLang="en-US" dirty="0"/>
          </a:p>
        </p:txBody>
      </p:sp>
      <p:sp>
        <p:nvSpPr>
          <p:cNvPr id="160" name="文本框 159">
            <a:extLst>
              <a:ext uri="{FF2B5EF4-FFF2-40B4-BE49-F238E27FC236}">
                <a16:creationId xmlns:a16="http://schemas.microsoft.com/office/drawing/2014/main" id="{6A6E0A22-27AD-4F43-A343-EBAD2364ED70}"/>
              </a:ext>
            </a:extLst>
          </p:cNvPr>
          <p:cNvSpPr txBox="1"/>
          <p:nvPr/>
        </p:nvSpPr>
        <p:spPr>
          <a:xfrm>
            <a:off x="2715613" y="5663786"/>
            <a:ext cx="462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732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157" grpId="0" animBg="1"/>
      <p:bldP spid="7" grpId="0"/>
      <p:bldP spid="158" grpId="0"/>
      <p:bldP spid="159" grpId="0"/>
      <p:bldP spid="16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540897C9-CB76-491D-8FA1-1CD3DB9200BD}"/>
              </a:ext>
            </a:extLst>
          </p:cNvPr>
          <p:cNvGrpSpPr/>
          <p:nvPr/>
        </p:nvGrpSpPr>
        <p:grpSpPr>
          <a:xfrm>
            <a:off x="8064324" y="3160888"/>
            <a:ext cx="4127676" cy="3697111"/>
            <a:chOff x="-568726" y="1936856"/>
            <a:chExt cx="5591946" cy="5008643"/>
          </a:xfrm>
        </p:grpSpPr>
        <p:pic>
          <p:nvPicPr>
            <p:cNvPr id="153" name="图片 152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4A338E56-30D5-47D8-87CD-79A55934C7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54" name="矩形 153">
              <a:extLst>
                <a:ext uri="{FF2B5EF4-FFF2-40B4-BE49-F238E27FC236}">
                  <a16:creationId xmlns:a16="http://schemas.microsoft.com/office/drawing/2014/main" id="{080A6024-BC79-4ACD-B1E1-EE2551D2DC42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1DB53F50-6F3F-4CF2-8906-2C384DA4A1F7}"/>
              </a:ext>
            </a:extLst>
          </p:cNvPr>
          <p:cNvGrpSpPr/>
          <p:nvPr/>
        </p:nvGrpSpPr>
        <p:grpSpPr>
          <a:xfrm>
            <a:off x="1505575" y="238913"/>
            <a:ext cx="4203131" cy="1029784"/>
            <a:chOff x="716110" y="187653"/>
            <a:chExt cx="4203131" cy="1029784"/>
          </a:xfrm>
        </p:grpSpPr>
        <p:sp>
          <p:nvSpPr>
            <p:cNvPr id="147" name="文本框 146">
              <a:extLst>
                <a:ext uri="{FF2B5EF4-FFF2-40B4-BE49-F238E27FC236}">
                  <a16:creationId xmlns:a16="http://schemas.microsoft.com/office/drawing/2014/main" id="{BD2E482E-EB89-4753-93AE-96B2F0B8827F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 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串的定义与操作</a:t>
              </a:r>
            </a:p>
          </p:txBody>
        </p:sp>
        <p:sp>
          <p:nvSpPr>
            <p:cNvPr id="148" name="文本框 147">
              <a:extLst>
                <a:ext uri="{FF2B5EF4-FFF2-40B4-BE49-F238E27FC236}">
                  <a16:creationId xmlns:a16="http://schemas.microsoft.com/office/drawing/2014/main" id="{6FBE2AF4-E2FF-4B35-8DBD-D6B12EC4150D}"/>
                </a:ext>
              </a:extLst>
            </p:cNvPr>
            <p:cNvSpPr txBox="1"/>
            <p:nvPr/>
          </p:nvSpPr>
          <p:spPr>
            <a:xfrm>
              <a:off x="1167507" y="848105"/>
              <a:ext cx="3326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dirty="0"/>
                <a:t>用最小操作集实现其他串操作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55" name="文本框 154">
            <a:extLst>
              <a:ext uri="{FF2B5EF4-FFF2-40B4-BE49-F238E27FC236}">
                <a16:creationId xmlns:a16="http://schemas.microsoft.com/office/drawing/2014/main" id="{D376E7A7-BF9E-42BF-AE32-0CE7C84C0CB8}"/>
              </a:ext>
            </a:extLst>
          </p:cNvPr>
          <p:cNvSpPr txBox="1"/>
          <p:nvPr/>
        </p:nvSpPr>
        <p:spPr>
          <a:xfrm>
            <a:off x="2580620" y="1341008"/>
            <a:ext cx="5361793" cy="45871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dirty="0"/>
              <a:t>【</a:t>
            </a:r>
            <a:r>
              <a:rPr lang="zh-CN" altLang="en-US" dirty="0"/>
              <a:t>例</a:t>
            </a:r>
            <a:r>
              <a:rPr lang="en-US" altLang="zh-CN" dirty="0"/>
              <a:t>】</a:t>
            </a:r>
            <a:r>
              <a:rPr lang="zh-CN" altLang="en-US" dirty="0"/>
              <a:t>用最小操作集实现定位函数</a:t>
            </a:r>
            <a:r>
              <a:rPr lang="en-US" altLang="zh-CN" dirty="0"/>
              <a:t>Index(S, T, pos)</a:t>
            </a:r>
            <a:endParaRPr lang="zh-CN" altLang="en-US" dirty="0"/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5E4B3E5B-B70C-4C46-BBFA-A8313D5AA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440177"/>
              </p:ext>
            </p:extLst>
          </p:nvPr>
        </p:nvGraphicFramePr>
        <p:xfrm>
          <a:off x="2485973" y="5661578"/>
          <a:ext cx="473602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9338">
                  <a:extLst>
                    <a:ext uri="{9D8B030D-6E8A-4147-A177-3AD203B41FA5}">
                      <a16:colId xmlns:a16="http://schemas.microsoft.com/office/drawing/2014/main" val="411758736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798711680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1314695884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3624029498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2973375824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2092728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185102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6B7C20F1-F351-4E15-A6C1-A6DFD662EFDC}"/>
              </a:ext>
            </a:extLst>
          </p:cNvPr>
          <p:cNvSpPr txBox="1"/>
          <p:nvPr/>
        </p:nvSpPr>
        <p:spPr>
          <a:xfrm>
            <a:off x="3448414" y="5308161"/>
            <a:ext cx="327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i</a:t>
            </a:r>
            <a:r>
              <a:rPr lang="en-US" altLang="zh-CN" dirty="0"/>
              <a:t>             i+1      ……     i+m-1 </a:t>
            </a:r>
            <a:endParaRPr lang="zh-CN" altLang="en-US" dirty="0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18BFD7DA-7901-43EC-A105-15DBD3EA1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148753"/>
              </p:ext>
            </p:extLst>
          </p:nvPr>
        </p:nvGraphicFramePr>
        <p:xfrm>
          <a:off x="3220167" y="6366712"/>
          <a:ext cx="326206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515">
                  <a:extLst>
                    <a:ext uri="{9D8B030D-6E8A-4147-A177-3AD203B41FA5}">
                      <a16:colId xmlns:a16="http://schemas.microsoft.com/office/drawing/2014/main" val="579991513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2827589929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3055281699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35495316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387136"/>
                  </a:ext>
                </a:extLst>
              </a:tr>
            </a:tbl>
          </a:graphicData>
        </a:graphic>
      </p:graphicFrame>
      <p:sp>
        <p:nvSpPr>
          <p:cNvPr id="158" name="文本框 157">
            <a:extLst>
              <a:ext uri="{FF2B5EF4-FFF2-40B4-BE49-F238E27FC236}">
                <a16:creationId xmlns:a16="http://schemas.microsoft.com/office/drawing/2014/main" id="{C4C328EB-DDA1-4999-A2C4-10C3CF5E3432}"/>
              </a:ext>
            </a:extLst>
          </p:cNvPr>
          <p:cNvSpPr txBox="1"/>
          <p:nvPr/>
        </p:nvSpPr>
        <p:spPr>
          <a:xfrm>
            <a:off x="3468094" y="6023457"/>
            <a:ext cx="327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             2        ……         m </a:t>
            </a:r>
            <a:endParaRPr lang="zh-CN" altLang="en-US" dirty="0"/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A503954A-00BD-487C-9E3F-26113064A60A}"/>
              </a:ext>
            </a:extLst>
          </p:cNvPr>
          <p:cNvSpPr txBox="1"/>
          <p:nvPr/>
        </p:nvSpPr>
        <p:spPr>
          <a:xfrm>
            <a:off x="1937291" y="5635052"/>
            <a:ext cx="462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 </a:t>
            </a:r>
            <a:endParaRPr lang="zh-CN" altLang="en-US" dirty="0"/>
          </a:p>
        </p:txBody>
      </p:sp>
      <p:sp>
        <p:nvSpPr>
          <p:cNvPr id="160" name="文本框 159">
            <a:extLst>
              <a:ext uri="{FF2B5EF4-FFF2-40B4-BE49-F238E27FC236}">
                <a16:creationId xmlns:a16="http://schemas.microsoft.com/office/drawing/2014/main" id="{6A6E0A22-27AD-4F43-A343-EBAD2364ED70}"/>
              </a:ext>
            </a:extLst>
          </p:cNvPr>
          <p:cNvSpPr txBox="1"/>
          <p:nvPr/>
        </p:nvSpPr>
        <p:spPr>
          <a:xfrm>
            <a:off x="2672864" y="6377181"/>
            <a:ext cx="462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 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A7E3F97-E73F-4204-B6EC-F66CE943AFEF}"/>
              </a:ext>
            </a:extLst>
          </p:cNvPr>
          <p:cNvSpPr txBox="1"/>
          <p:nvPr/>
        </p:nvSpPr>
        <p:spPr>
          <a:xfrm>
            <a:off x="3343052" y="1799068"/>
            <a:ext cx="4309951" cy="3693319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int index(string s, string t, int pos)</a:t>
            </a:r>
          </a:p>
          <a:p>
            <a:r>
              <a:rPr lang="en-US" altLang="zh-CN" dirty="0"/>
              <a:t>{ if (pos&gt;0) { </a:t>
            </a:r>
          </a:p>
          <a:p>
            <a:r>
              <a:rPr lang="en-US" altLang="zh-CN" dirty="0"/>
              <a:t>          n = </a:t>
            </a:r>
            <a:r>
              <a:rPr lang="en-US" altLang="zh-CN" dirty="0" err="1"/>
              <a:t>strlen</a:t>
            </a:r>
            <a:r>
              <a:rPr lang="en-US" altLang="zh-CN" dirty="0"/>
              <a:t>(s); </a:t>
            </a:r>
          </a:p>
          <a:p>
            <a:r>
              <a:rPr lang="en-US" altLang="zh-CN" dirty="0"/>
              <a:t>          m = </a:t>
            </a:r>
            <a:r>
              <a:rPr lang="en-US" altLang="zh-CN" dirty="0" err="1"/>
              <a:t>strlen</a:t>
            </a:r>
            <a:r>
              <a:rPr lang="en-US" altLang="zh-CN" dirty="0"/>
              <a:t>(t); </a:t>
            </a:r>
          </a:p>
          <a:p>
            <a:r>
              <a:rPr lang="en-US" altLang="zh-CN" dirty="0"/>
              <a:t>          </a:t>
            </a:r>
            <a:r>
              <a:rPr lang="en-US" altLang="zh-CN" dirty="0" err="1"/>
              <a:t>i</a:t>
            </a:r>
            <a:r>
              <a:rPr lang="en-US" altLang="zh-CN" dirty="0"/>
              <a:t> = pos; </a:t>
            </a:r>
          </a:p>
          <a:p>
            <a:r>
              <a:rPr lang="en-US" altLang="zh-CN" dirty="0"/>
              <a:t>          while (</a:t>
            </a:r>
            <a:r>
              <a:rPr lang="en-US" altLang="zh-CN" dirty="0" err="1"/>
              <a:t>i</a:t>
            </a:r>
            <a:r>
              <a:rPr lang="en-US" altLang="zh-CN" dirty="0"/>
              <a:t> &lt;= n-m+1){ </a:t>
            </a:r>
          </a:p>
          <a:p>
            <a:r>
              <a:rPr lang="en-US" altLang="zh-CN" dirty="0"/>
              <a:t>                  </a:t>
            </a:r>
            <a:r>
              <a:rPr lang="en-US" altLang="zh-CN" dirty="0" err="1"/>
              <a:t>substr</a:t>
            </a:r>
            <a:r>
              <a:rPr lang="en-US" altLang="zh-CN" dirty="0"/>
              <a:t>(sub, s, </a:t>
            </a:r>
            <a:r>
              <a:rPr lang="en-US" altLang="zh-CN" dirty="0" err="1"/>
              <a:t>i</a:t>
            </a:r>
            <a:r>
              <a:rPr lang="en-US" altLang="zh-CN" dirty="0"/>
              <a:t>, m);</a:t>
            </a:r>
          </a:p>
          <a:p>
            <a:r>
              <a:rPr lang="en-US" altLang="zh-CN" dirty="0"/>
              <a:t>                  if (</a:t>
            </a:r>
            <a:r>
              <a:rPr lang="en-US" altLang="zh-CN" dirty="0" err="1"/>
              <a:t>strcmp</a:t>
            </a:r>
            <a:r>
              <a:rPr lang="en-US" altLang="zh-CN" dirty="0"/>
              <a:t>(sub, T) != 0) ++</a:t>
            </a:r>
            <a:r>
              <a:rPr lang="en-US" altLang="zh-CN" dirty="0" err="1"/>
              <a:t>i</a:t>
            </a:r>
            <a:r>
              <a:rPr lang="en-US" altLang="zh-CN" dirty="0"/>
              <a:t>; </a:t>
            </a:r>
          </a:p>
          <a:p>
            <a:r>
              <a:rPr lang="en-US" altLang="zh-CN" dirty="0"/>
              <a:t>                  else return </a:t>
            </a:r>
            <a:r>
              <a:rPr lang="en-US" altLang="zh-CN" dirty="0" err="1"/>
              <a:t>i</a:t>
            </a:r>
            <a:r>
              <a:rPr lang="en-US" altLang="zh-CN" dirty="0"/>
              <a:t>; } </a:t>
            </a:r>
          </a:p>
          <a:p>
            <a:r>
              <a:rPr lang="en-US" altLang="zh-CN" dirty="0"/>
              <a:t>           } </a:t>
            </a:r>
          </a:p>
          <a:p>
            <a:r>
              <a:rPr lang="en-US" altLang="zh-CN" dirty="0"/>
              <a:t>  }</a:t>
            </a:r>
          </a:p>
          <a:p>
            <a:r>
              <a:rPr lang="en-US" altLang="zh-CN" dirty="0"/>
              <a:t>  return 0; </a:t>
            </a:r>
          </a:p>
          <a:p>
            <a:r>
              <a:rPr lang="en-US" altLang="zh-CN" dirty="0"/>
              <a:t>}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448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7" grpId="0"/>
      <p:bldP spid="158" grpId="0"/>
      <p:bldP spid="159" grpId="0"/>
      <p:bldP spid="160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Box 51">
            <a:extLst>
              <a:ext uri="{FF2B5EF4-FFF2-40B4-BE49-F238E27FC236}">
                <a16:creationId xmlns:a16="http://schemas.microsoft.com/office/drawing/2014/main" id="{052481CF-5233-4FEF-80BF-475E66A1BD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6399" y="1576343"/>
            <a:ext cx="2408968" cy="41735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串的顺序存储表示：</a:t>
            </a:r>
            <a:endParaRPr lang="zh-CN" altLang="en-US" sz="18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DC78CF2B-540A-4FC1-92F5-7197855E31ED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4.2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串的存储表示和实现</a:t>
            </a: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D72022CB-4AA1-46C9-91D2-8071788DD75A}"/>
              </a:ext>
            </a:extLst>
          </p:cNvPr>
          <p:cNvSpPr txBox="1"/>
          <p:nvPr/>
        </p:nvSpPr>
        <p:spPr>
          <a:xfrm>
            <a:off x="2136399" y="1028299"/>
            <a:ext cx="6094268" cy="453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定长顺序存储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表示</a:t>
            </a: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1B32E94D-1CFD-4530-B085-195411095451}"/>
              </a:ext>
            </a:extLst>
          </p:cNvPr>
          <p:cNvSpPr txBox="1"/>
          <p:nvPr/>
        </p:nvSpPr>
        <p:spPr>
          <a:xfrm>
            <a:off x="2569252" y="4128813"/>
            <a:ext cx="8154466" cy="8742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#define  MAXSTRLEN   255                                  //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用户可在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255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以内定义最大长度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typedef unsigned char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SString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[MAXSTRLEN+1]; //0</a:t>
            </a:r>
            <a:r>
              <a:rPr lang="zh-CN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号单元存放串的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长度</a:t>
            </a:r>
            <a:endParaRPr lang="zh-CN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DBC84C2E-6D4C-4FCE-9271-0D2FAFA46B92}"/>
              </a:ext>
            </a:extLst>
          </p:cNvPr>
          <p:cNvSpPr txBox="1"/>
          <p:nvPr/>
        </p:nvSpPr>
        <p:spPr>
          <a:xfrm>
            <a:off x="2137088" y="2627142"/>
            <a:ext cx="6092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串的定长顺序存储结构：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5272B5B9-DD55-4DE5-8B89-3B8C8F67D2B1}"/>
              </a:ext>
            </a:extLst>
          </p:cNvPr>
          <p:cNvSpPr txBox="1"/>
          <p:nvPr/>
        </p:nvSpPr>
        <p:spPr>
          <a:xfrm>
            <a:off x="2469845" y="2089329"/>
            <a:ext cx="5427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用一组地址连续的存储单元来存放串中的字符序列</a:t>
            </a:r>
            <a:endParaRPr lang="zh-CN" altLang="en-US" dirty="0"/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35D411D9-4936-4BD1-AA71-FD4C09F985A4}"/>
              </a:ext>
            </a:extLst>
          </p:cNvPr>
          <p:cNvSpPr txBox="1"/>
          <p:nvPr/>
        </p:nvSpPr>
        <p:spPr>
          <a:xfrm>
            <a:off x="2469845" y="3053235"/>
            <a:ext cx="6094520" cy="777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/>
              <a:t>按照预定义的大小，为每个串变量各分配一个 固定长度的存储区，通常用定长字符数组来实现</a:t>
            </a: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0A126E68-27AE-43F9-B87C-D841853437DC}"/>
              </a:ext>
            </a:extLst>
          </p:cNvPr>
          <p:cNvSpPr txBox="1"/>
          <p:nvPr/>
        </p:nvSpPr>
        <p:spPr>
          <a:xfrm>
            <a:off x="2569252" y="5301341"/>
            <a:ext cx="506922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lang="zh-CN" altLang="en-US" dirty="0"/>
              <a:t>超过预定义长度的部分将被舍去，即</a:t>
            </a:r>
            <a:r>
              <a:rPr lang="zh-CN" altLang="en-US" dirty="0">
                <a:solidFill>
                  <a:srgbClr val="FF0000"/>
                </a:solidFill>
              </a:rPr>
              <a:t>“截断” </a:t>
            </a:r>
          </a:p>
        </p:txBody>
      </p:sp>
    </p:spTree>
    <p:extLst>
      <p:ext uri="{BB962C8B-B14F-4D97-AF65-F5344CB8AC3E}">
        <p14:creationId xmlns:p14="http://schemas.microsoft.com/office/powerpoint/2010/main" val="54157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103" grpId="0" animBg="1"/>
      <p:bldP spid="106" grpId="0"/>
      <p:bldP spid="107" grpId="0"/>
      <p:bldP spid="10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Box 36">
            <a:extLst>
              <a:ext uri="{FF2B5EF4-FFF2-40B4-BE49-F238E27FC236}">
                <a16:creationId xmlns:a16="http://schemas.microsoft.com/office/drawing/2014/main" id="{F379443A-926D-4690-9BAC-C86A61A671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8995" y="739088"/>
            <a:ext cx="5496791" cy="4173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串长的表示</a:t>
            </a:r>
            <a:endParaRPr lang="zh-CN" altLang="en-US" sz="1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Rectangle 2">
            <a:extLst>
              <a:ext uri="{FF2B5EF4-FFF2-40B4-BE49-F238E27FC236}">
                <a16:creationId xmlns:a16="http://schemas.microsoft.com/office/drawing/2014/main" id="{4A92FAD1-A977-4C14-ACDF-6FB91AD48A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84" name="图片 83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57AB4CD5-68E6-4024-9397-586B013F88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85" name="矩形 84">
            <a:extLst>
              <a:ext uri="{FF2B5EF4-FFF2-40B4-BE49-F238E27FC236}">
                <a16:creationId xmlns:a16="http://schemas.microsoft.com/office/drawing/2014/main" id="{CC43479D-8BAD-4C61-99A8-A2CBADCEE85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2C37CE57-BB56-45CA-8724-E89E063DA7B9}"/>
              </a:ext>
            </a:extLst>
          </p:cNvPr>
          <p:cNvSpPr txBox="1"/>
          <p:nvPr/>
        </p:nvSpPr>
        <p:spPr>
          <a:xfrm>
            <a:off x="4704773" y="1542672"/>
            <a:ext cx="6729844" cy="1289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以下标为</a:t>
            </a:r>
            <a:r>
              <a:rPr lang="en-US" altLang="zh-CN" dirty="0"/>
              <a:t>0</a:t>
            </a:r>
            <a:r>
              <a:rPr lang="zh-CN" altLang="en-US" dirty="0"/>
              <a:t>的数组分量来存放串的实际长度，如</a:t>
            </a:r>
            <a:r>
              <a:rPr lang="en-US" altLang="zh-CN" dirty="0"/>
              <a:t>PASCAL </a:t>
            </a:r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专设一个字段来表示串长 ，如</a:t>
            </a:r>
            <a:r>
              <a:rPr lang="en-US" altLang="zh-CN" dirty="0"/>
              <a:t>C++</a:t>
            </a:r>
            <a:r>
              <a:rPr lang="zh-CN" altLang="en-US" dirty="0"/>
              <a:t>和</a:t>
            </a:r>
            <a:r>
              <a:rPr lang="en-US" altLang="zh-CN" dirty="0"/>
              <a:t>JAVA</a:t>
            </a:r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en-US" altLang="zh-CN" dirty="0"/>
              <a:t> </a:t>
            </a:r>
            <a:r>
              <a:rPr lang="zh-CN" altLang="en-US" dirty="0"/>
              <a:t>在串值后面加一个不计入串长的结束标记字符，如</a:t>
            </a:r>
            <a:r>
              <a:rPr lang="en-US" altLang="zh-CN" dirty="0"/>
              <a:t>C</a:t>
            </a:r>
            <a:r>
              <a:rPr lang="zh-CN" altLang="en-US" dirty="0"/>
              <a:t>中的“</a:t>
            </a:r>
            <a:r>
              <a:rPr lang="en-US" altLang="zh-CN" dirty="0"/>
              <a:t>\0” 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F8EE1B78-9400-4736-9091-2D363304D601}"/>
              </a:ext>
            </a:extLst>
          </p:cNvPr>
          <p:cNvSpPr txBox="1"/>
          <p:nvPr/>
        </p:nvSpPr>
        <p:spPr>
          <a:xfrm>
            <a:off x="4900467" y="3180676"/>
            <a:ext cx="5713845" cy="458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【</a:t>
            </a:r>
            <a:r>
              <a:rPr lang="zh-CN" altLang="en-US" b="1" dirty="0">
                <a:solidFill>
                  <a:srgbClr val="FF0000"/>
                </a:solidFill>
              </a:rPr>
              <a:t>缺点</a:t>
            </a:r>
            <a:r>
              <a:rPr lang="en-US" altLang="zh-CN" b="1" dirty="0">
                <a:solidFill>
                  <a:srgbClr val="FF0000"/>
                </a:solidFill>
              </a:rPr>
              <a:t>】</a:t>
            </a:r>
            <a:r>
              <a:rPr lang="zh-CN" altLang="en-US" b="1" dirty="0"/>
              <a:t>串长为隐含值，不便于实现涉及串长的操作。 </a:t>
            </a:r>
          </a:p>
        </p:txBody>
      </p:sp>
      <p:sp>
        <p:nvSpPr>
          <p:cNvPr id="5" name="箭头: 下 4">
            <a:extLst>
              <a:ext uri="{FF2B5EF4-FFF2-40B4-BE49-F238E27FC236}">
                <a16:creationId xmlns:a16="http://schemas.microsoft.com/office/drawing/2014/main" id="{2465461A-3CC7-47F4-9C93-1DF930686EA1}"/>
              </a:ext>
            </a:extLst>
          </p:cNvPr>
          <p:cNvSpPr/>
          <p:nvPr/>
        </p:nvSpPr>
        <p:spPr>
          <a:xfrm>
            <a:off x="6096000" y="2832384"/>
            <a:ext cx="175491" cy="386226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402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74" grpId="0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 Box 47">
            <a:extLst>
              <a:ext uri="{FF2B5EF4-FFF2-40B4-BE49-F238E27FC236}">
                <a16:creationId xmlns:a16="http://schemas.microsoft.com/office/drawing/2014/main" id="{086021BD-5D25-463E-B89C-38AFF9AAD8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2429" y="2735325"/>
            <a:ext cx="184731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4CB455D4-29C7-4B8B-89E3-6E2DA42B550F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4.2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串的存储表示和实现</a:t>
            </a:r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3BD07A5D-76E1-457C-8D4B-8633FF3E2729}"/>
              </a:ext>
            </a:extLst>
          </p:cNvPr>
          <p:cNvSpPr txBox="1"/>
          <p:nvPr/>
        </p:nvSpPr>
        <p:spPr>
          <a:xfrm>
            <a:off x="2136399" y="1028299"/>
            <a:ext cx="6094268" cy="453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/>
              <a:t>串联接 </a:t>
            </a:r>
            <a:r>
              <a:rPr lang="en-US" altLang="zh-CN" sz="2000" b="1" dirty="0" err="1"/>
              <a:t>Concat</a:t>
            </a:r>
            <a:r>
              <a:rPr lang="en-US" altLang="zh-CN" sz="2000" b="1" dirty="0"/>
              <a:t>(</a:t>
            </a:r>
            <a:r>
              <a:rPr lang="en-US" altLang="zh-CN" sz="2000" b="1" dirty="0" err="1"/>
              <a:t>SString</a:t>
            </a:r>
            <a:r>
              <a:rPr lang="en-US" altLang="zh-CN" sz="2000" b="1" dirty="0"/>
              <a:t> &amp;T, </a:t>
            </a:r>
            <a:r>
              <a:rPr lang="en-US" altLang="zh-CN" sz="2000" b="1" dirty="0" err="1"/>
              <a:t>SString</a:t>
            </a:r>
            <a:r>
              <a:rPr lang="en-US" altLang="zh-CN" sz="2000" b="1" dirty="0"/>
              <a:t> S1, </a:t>
            </a:r>
            <a:r>
              <a:rPr lang="en-US" altLang="zh-CN" sz="2000" b="1" dirty="0" err="1"/>
              <a:t>SString</a:t>
            </a:r>
            <a:r>
              <a:rPr lang="en-US" altLang="zh-CN" sz="2000" b="1" dirty="0"/>
              <a:t> S2)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0" name="文本框 149">
            <a:extLst>
              <a:ext uri="{FF2B5EF4-FFF2-40B4-BE49-F238E27FC236}">
                <a16:creationId xmlns:a16="http://schemas.microsoft.com/office/drawing/2014/main" id="{12E4D73D-6321-4953-A2AC-52222D17E690}"/>
              </a:ext>
            </a:extLst>
          </p:cNvPr>
          <p:cNvSpPr txBox="1"/>
          <p:nvPr/>
        </p:nvSpPr>
        <p:spPr>
          <a:xfrm>
            <a:off x="2257887" y="1686810"/>
            <a:ext cx="7744448" cy="4171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dirty="0"/>
              <a:t>只需进行相应的“串值复制”操作，并对超长部分实施“截断”操作即可</a:t>
            </a:r>
          </a:p>
        </p:txBody>
      </p:sp>
      <p:sp>
        <p:nvSpPr>
          <p:cNvPr id="151" name="文本框 150">
            <a:extLst>
              <a:ext uri="{FF2B5EF4-FFF2-40B4-BE49-F238E27FC236}">
                <a16:creationId xmlns:a16="http://schemas.microsoft.com/office/drawing/2014/main" id="{E91E87EE-956D-4118-8303-5B53599454A7}"/>
              </a:ext>
            </a:extLst>
          </p:cNvPr>
          <p:cNvSpPr txBox="1"/>
          <p:nvPr/>
        </p:nvSpPr>
        <p:spPr>
          <a:xfrm>
            <a:off x="2119303" y="2226485"/>
            <a:ext cx="37392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en-US" altLang="zh-CN" dirty="0"/>
              <a:t>S1[0] + S2[0] ≤ MAXSTRLEN</a:t>
            </a:r>
            <a:endParaRPr lang="zh-CN" altLang="en-US" dirty="0"/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7A9978F2-168D-4B04-80F3-198879D5C56E}"/>
              </a:ext>
            </a:extLst>
          </p:cNvPr>
          <p:cNvSpPr txBox="1"/>
          <p:nvPr/>
        </p:nvSpPr>
        <p:spPr>
          <a:xfrm>
            <a:off x="7105449" y="2226485"/>
            <a:ext cx="37392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en-US" altLang="zh-CN" dirty="0"/>
              <a:t>S1[0] &lt; MAXSTRLEN</a:t>
            </a:r>
          </a:p>
          <a:p>
            <a:pPr>
              <a:buClr>
                <a:srgbClr val="FF0000"/>
              </a:buClr>
            </a:pPr>
            <a:r>
              <a:rPr lang="zh-CN" altLang="en-US" dirty="0"/>
              <a:t>     但 </a:t>
            </a:r>
            <a:r>
              <a:rPr lang="en-US" altLang="zh-CN" dirty="0"/>
              <a:t>S1[0] + S2[0] &gt; MAXSTRLEN</a:t>
            </a:r>
            <a:endParaRPr lang="zh-CN" altLang="en-US" dirty="0"/>
          </a:p>
        </p:txBody>
      </p:sp>
      <p:sp>
        <p:nvSpPr>
          <p:cNvPr id="155" name="文本框 154">
            <a:extLst>
              <a:ext uri="{FF2B5EF4-FFF2-40B4-BE49-F238E27FC236}">
                <a16:creationId xmlns:a16="http://schemas.microsoft.com/office/drawing/2014/main" id="{74B3F708-8D02-43A8-ADD9-DC4876D6F828}"/>
              </a:ext>
            </a:extLst>
          </p:cNvPr>
          <p:cNvSpPr txBox="1"/>
          <p:nvPr/>
        </p:nvSpPr>
        <p:spPr>
          <a:xfrm>
            <a:off x="4495692" y="4596661"/>
            <a:ext cx="27463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en-US" altLang="zh-CN" dirty="0"/>
              <a:t>S1[0] = MAXSTRLEN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89A8741-96DA-4774-86F5-8F26E44D81F5}"/>
              </a:ext>
            </a:extLst>
          </p:cNvPr>
          <p:cNvSpPr/>
          <p:nvPr/>
        </p:nvSpPr>
        <p:spPr>
          <a:xfrm>
            <a:off x="2369620" y="2817251"/>
            <a:ext cx="790113" cy="266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>
            <a:extLst>
              <a:ext uri="{FF2B5EF4-FFF2-40B4-BE49-F238E27FC236}">
                <a16:creationId xmlns:a16="http://schemas.microsoft.com/office/drawing/2014/main" id="{922F8599-FB5A-4422-A27F-945F246AC96C}"/>
              </a:ext>
            </a:extLst>
          </p:cNvPr>
          <p:cNvSpPr/>
          <p:nvPr/>
        </p:nvSpPr>
        <p:spPr>
          <a:xfrm>
            <a:off x="3159733" y="2817251"/>
            <a:ext cx="790113" cy="266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>
            <a:extLst>
              <a:ext uri="{FF2B5EF4-FFF2-40B4-BE49-F238E27FC236}">
                <a16:creationId xmlns:a16="http://schemas.microsoft.com/office/drawing/2014/main" id="{52B0225A-7AB4-4B25-B76F-91A764A65EFE}"/>
              </a:ext>
            </a:extLst>
          </p:cNvPr>
          <p:cNvSpPr/>
          <p:nvPr/>
        </p:nvSpPr>
        <p:spPr>
          <a:xfrm>
            <a:off x="4155511" y="2817251"/>
            <a:ext cx="469037" cy="266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>
            <a:extLst>
              <a:ext uri="{FF2B5EF4-FFF2-40B4-BE49-F238E27FC236}">
                <a16:creationId xmlns:a16="http://schemas.microsoft.com/office/drawing/2014/main" id="{5722FBB3-3793-467E-BDC1-5414A9E8A2EF}"/>
              </a:ext>
            </a:extLst>
          </p:cNvPr>
          <p:cNvSpPr/>
          <p:nvPr/>
        </p:nvSpPr>
        <p:spPr>
          <a:xfrm>
            <a:off x="4624548" y="2817251"/>
            <a:ext cx="1111189" cy="266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矩形 158">
            <a:extLst>
              <a:ext uri="{FF2B5EF4-FFF2-40B4-BE49-F238E27FC236}">
                <a16:creationId xmlns:a16="http://schemas.microsoft.com/office/drawing/2014/main" id="{8FA0374F-6B5A-488F-90E3-F387F8738887}"/>
              </a:ext>
            </a:extLst>
          </p:cNvPr>
          <p:cNvSpPr/>
          <p:nvPr/>
        </p:nvSpPr>
        <p:spPr>
          <a:xfrm>
            <a:off x="3171570" y="3770653"/>
            <a:ext cx="1795509" cy="266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矩形 160">
            <a:extLst>
              <a:ext uri="{FF2B5EF4-FFF2-40B4-BE49-F238E27FC236}">
                <a16:creationId xmlns:a16="http://schemas.microsoft.com/office/drawing/2014/main" id="{B5CE488F-53BC-461D-9876-9F71A980D5F4}"/>
              </a:ext>
            </a:extLst>
          </p:cNvPr>
          <p:cNvSpPr/>
          <p:nvPr/>
        </p:nvSpPr>
        <p:spPr>
          <a:xfrm>
            <a:off x="2369620" y="2817251"/>
            <a:ext cx="790113" cy="266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文本框 161">
            <a:extLst>
              <a:ext uri="{FF2B5EF4-FFF2-40B4-BE49-F238E27FC236}">
                <a16:creationId xmlns:a16="http://schemas.microsoft.com/office/drawing/2014/main" id="{85FF55C9-3CDA-46D1-A45E-16201527B43D}"/>
              </a:ext>
            </a:extLst>
          </p:cNvPr>
          <p:cNvSpPr txBox="1"/>
          <p:nvPr/>
        </p:nvSpPr>
        <p:spPr>
          <a:xfrm>
            <a:off x="1857674" y="2735325"/>
            <a:ext cx="381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163" name="文本框 162">
            <a:extLst>
              <a:ext uri="{FF2B5EF4-FFF2-40B4-BE49-F238E27FC236}">
                <a16:creationId xmlns:a16="http://schemas.microsoft.com/office/drawing/2014/main" id="{26915EFF-EB9E-4C3F-B41C-8ABFA8EA4C80}"/>
              </a:ext>
            </a:extLst>
          </p:cNvPr>
          <p:cNvSpPr txBox="1"/>
          <p:nvPr/>
        </p:nvSpPr>
        <p:spPr>
          <a:xfrm>
            <a:off x="2664803" y="3742434"/>
            <a:ext cx="301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164" name="文本框 163">
            <a:extLst>
              <a:ext uri="{FF2B5EF4-FFF2-40B4-BE49-F238E27FC236}">
                <a16:creationId xmlns:a16="http://schemas.microsoft.com/office/drawing/2014/main" id="{4738E282-ACB1-4642-B3CD-7A1C8338690A}"/>
              </a:ext>
            </a:extLst>
          </p:cNvPr>
          <p:cNvSpPr txBox="1"/>
          <p:nvPr/>
        </p:nvSpPr>
        <p:spPr>
          <a:xfrm>
            <a:off x="2836068" y="3239274"/>
            <a:ext cx="647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S1[0]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10575A2C-E750-4776-9EEA-2E28FB7B8431}"/>
              </a:ext>
            </a:extLst>
          </p:cNvPr>
          <p:cNvCxnSpPr>
            <a:cxnSpLocks/>
          </p:cNvCxnSpPr>
          <p:nvPr/>
        </p:nvCxnSpPr>
        <p:spPr>
          <a:xfrm flipV="1">
            <a:off x="3159733" y="3067460"/>
            <a:ext cx="0" cy="2757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文本框 164">
            <a:extLst>
              <a:ext uri="{FF2B5EF4-FFF2-40B4-BE49-F238E27FC236}">
                <a16:creationId xmlns:a16="http://schemas.microsoft.com/office/drawing/2014/main" id="{ED976786-F6B4-4FB2-82E3-575F444D5D81}"/>
              </a:ext>
            </a:extLst>
          </p:cNvPr>
          <p:cNvSpPr txBox="1"/>
          <p:nvPr/>
        </p:nvSpPr>
        <p:spPr>
          <a:xfrm>
            <a:off x="4307912" y="3239274"/>
            <a:ext cx="647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S2[0]</a:t>
            </a:r>
            <a:endParaRPr lang="zh-CN" altLang="en-US" dirty="0"/>
          </a:p>
        </p:txBody>
      </p:sp>
      <p:cxnSp>
        <p:nvCxnSpPr>
          <p:cNvPr id="166" name="直接箭头连接符 165">
            <a:extLst>
              <a:ext uri="{FF2B5EF4-FFF2-40B4-BE49-F238E27FC236}">
                <a16:creationId xmlns:a16="http://schemas.microsoft.com/office/drawing/2014/main" id="{96559EE9-3B17-4443-A9FC-9C4B724A70C1}"/>
              </a:ext>
            </a:extLst>
          </p:cNvPr>
          <p:cNvCxnSpPr>
            <a:cxnSpLocks/>
          </p:cNvCxnSpPr>
          <p:nvPr/>
        </p:nvCxnSpPr>
        <p:spPr>
          <a:xfrm flipV="1">
            <a:off x="4617150" y="3067460"/>
            <a:ext cx="0" cy="2757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E3CE1280-A2F2-4E80-9877-CC764C9A1066}"/>
              </a:ext>
            </a:extLst>
          </p:cNvPr>
          <p:cNvGrpSpPr/>
          <p:nvPr/>
        </p:nvGrpSpPr>
        <p:grpSpPr>
          <a:xfrm>
            <a:off x="2966643" y="4017225"/>
            <a:ext cx="647330" cy="594169"/>
            <a:chOff x="2985116" y="4102972"/>
            <a:chExt cx="647330" cy="594169"/>
          </a:xfrm>
        </p:grpSpPr>
        <p:sp>
          <p:nvSpPr>
            <p:cNvPr id="167" name="文本框 166">
              <a:extLst>
                <a:ext uri="{FF2B5EF4-FFF2-40B4-BE49-F238E27FC236}">
                  <a16:creationId xmlns:a16="http://schemas.microsoft.com/office/drawing/2014/main" id="{86C6424D-8263-47F9-8435-45D28C8A6176}"/>
                </a:ext>
              </a:extLst>
            </p:cNvPr>
            <p:cNvSpPr txBox="1"/>
            <p:nvPr/>
          </p:nvSpPr>
          <p:spPr>
            <a:xfrm>
              <a:off x="2985116" y="4327809"/>
              <a:ext cx="64733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T[0]</a:t>
              </a:r>
              <a:endParaRPr lang="zh-CN" altLang="en-US" dirty="0"/>
            </a:p>
          </p:txBody>
        </p:sp>
        <p:cxnSp>
          <p:nvCxnSpPr>
            <p:cNvPr id="168" name="直接箭头连接符 167">
              <a:extLst>
                <a:ext uri="{FF2B5EF4-FFF2-40B4-BE49-F238E27FC236}">
                  <a16:creationId xmlns:a16="http://schemas.microsoft.com/office/drawing/2014/main" id="{4F7321C4-51B2-41F3-A35C-4DC1BA8402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0043" y="4102972"/>
              <a:ext cx="0" cy="27579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矩形 168">
            <a:extLst>
              <a:ext uri="{FF2B5EF4-FFF2-40B4-BE49-F238E27FC236}">
                <a16:creationId xmlns:a16="http://schemas.microsoft.com/office/drawing/2014/main" id="{0E0FAADA-C6E3-4482-B9BE-5879BF8AFE02}"/>
              </a:ext>
            </a:extLst>
          </p:cNvPr>
          <p:cNvSpPr/>
          <p:nvPr/>
        </p:nvSpPr>
        <p:spPr>
          <a:xfrm>
            <a:off x="4155511" y="2817251"/>
            <a:ext cx="469037" cy="266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Text Box 47">
            <a:extLst>
              <a:ext uri="{FF2B5EF4-FFF2-40B4-BE49-F238E27FC236}">
                <a16:creationId xmlns:a16="http://schemas.microsoft.com/office/drawing/2014/main" id="{7DF8FAAC-0D43-4B43-9BEF-840CD07F12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63053" y="3073569"/>
            <a:ext cx="184731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302CC3DD-EE91-41DE-8C25-662C052BBBE2}"/>
              </a:ext>
            </a:extLst>
          </p:cNvPr>
          <p:cNvSpPr/>
          <p:nvPr/>
        </p:nvSpPr>
        <p:spPr>
          <a:xfrm>
            <a:off x="7410244" y="3117449"/>
            <a:ext cx="790113" cy="30437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1FFDB849-A714-446C-9F5A-F6FE8411308D}"/>
              </a:ext>
            </a:extLst>
          </p:cNvPr>
          <p:cNvSpPr/>
          <p:nvPr/>
        </p:nvSpPr>
        <p:spPr>
          <a:xfrm>
            <a:off x="8200357" y="3117449"/>
            <a:ext cx="790113" cy="3043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09BCC6B2-3654-493A-8A5B-B764D329D45D}"/>
              </a:ext>
            </a:extLst>
          </p:cNvPr>
          <p:cNvSpPr/>
          <p:nvPr/>
        </p:nvSpPr>
        <p:spPr>
          <a:xfrm>
            <a:off x="9196136" y="3098796"/>
            <a:ext cx="1093174" cy="3043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EE71B376-B9F8-46E1-904D-E175D2B4FADA}"/>
              </a:ext>
            </a:extLst>
          </p:cNvPr>
          <p:cNvSpPr/>
          <p:nvPr/>
        </p:nvSpPr>
        <p:spPr>
          <a:xfrm>
            <a:off x="10289311" y="3098796"/>
            <a:ext cx="461638" cy="304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0A030816-C4BD-45CC-B569-619A5D89A760}"/>
              </a:ext>
            </a:extLst>
          </p:cNvPr>
          <p:cNvSpPr/>
          <p:nvPr/>
        </p:nvSpPr>
        <p:spPr>
          <a:xfrm>
            <a:off x="8212194" y="4079852"/>
            <a:ext cx="1795509" cy="304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31E57AC8-030C-4B33-BB93-DB4DCC0481AF}"/>
              </a:ext>
            </a:extLst>
          </p:cNvPr>
          <p:cNvSpPr/>
          <p:nvPr/>
        </p:nvSpPr>
        <p:spPr>
          <a:xfrm>
            <a:off x="7410243" y="3117449"/>
            <a:ext cx="790113" cy="30437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文本框 177">
            <a:extLst>
              <a:ext uri="{FF2B5EF4-FFF2-40B4-BE49-F238E27FC236}">
                <a16:creationId xmlns:a16="http://schemas.microsoft.com/office/drawing/2014/main" id="{53B9F471-FF82-477C-9EE7-30FC10D43437}"/>
              </a:ext>
            </a:extLst>
          </p:cNvPr>
          <p:cNvSpPr txBox="1"/>
          <p:nvPr/>
        </p:nvSpPr>
        <p:spPr>
          <a:xfrm>
            <a:off x="6898298" y="3073569"/>
            <a:ext cx="381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179" name="文本框 178">
            <a:extLst>
              <a:ext uri="{FF2B5EF4-FFF2-40B4-BE49-F238E27FC236}">
                <a16:creationId xmlns:a16="http://schemas.microsoft.com/office/drawing/2014/main" id="{381FB1B6-D219-459C-BB90-4318542C9E4C}"/>
              </a:ext>
            </a:extLst>
          </p:cNvPr>
          <p:cNvSpPr txBox="1"/>
          <p:nvPr/>
        </p:nvSpPr>
        <p:spPr>
          <a:xfrm>
            <a:off x="7705427" y="4080678"/>
            <a:ext cx="301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180" name="文本框 179">
            <a:extLst>
              <a:ext uri="{FF2B5EF4-FFF2-40B4-BE49-F238E27FC236}">
                <a16:creationId xmlns:a16="http://schemas.microsoft.com/office/drawing/2014/main" id="{3788E21F-7AA0-4915-BD05-B2211727B9F6}"/>
              </a:ext>
            </a:extLst>
          </p:cNvPr>
          <p:cNvSpPr txBox="1"/>
          <p:nvPr/>
        </p:nvSpPr>
        <p:spPr>
          <a:xfrm>
            <a:off x="7876692" y="3577518"/>
            <a:ext cx="647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S1[0]</a:t>
            </a:r>
            <a:endParaRPr lang="zh-CN" altLang="en-US" dirty="0"/>
          </a:p>
        </p:txBody>
      </p:sp>
      <p:cxnSp>
        <p:nvCxnSpPr>
          <p:cNvPr id="181" name="直接箭头连接符 180">
            <a:extLst>
              <a:ext uri="{FF2B5EF4-FFF2-40B4-BE49-F238E27FC236}">
                <a16:creationId xmlns:a16="http://schemas.microsoft.com/office/drawing/2014/main" id="{EE7798F2-3C1D-4832-8162-2067D8DB75D5}"/>
              </a:ext>
            </a:extLst>
          </p:cNvPr>
          <p:cNvCxnSpPr>
            <a:cxnSpLocks/>
          </p:cNvCxnSpPr>
          <p:nvPr/>
        </p:nvCxnSpPr>
        <p:spPr>
          <a:xfrm flipV="1">
            <a:off x="8200357" y="3405704"/>
            <a:ext cx="0" cy="2757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>
            <a:extLst>
              <a:ext uri="{FF2B5EF4-FFF2-40B4-BE49-F238E27FC236}">
                <a16:creationId xmlns:a16="http://schemas.microsoft.com/office/drawing/2014/main" id="{2B639651-81BD-47FF-8F24-05DBBF4929D4}"/>
              </a:ext>
            </a:extLst>
          </p:cNvPr>
          <p:cNvSpPr txBox="1"/>
          <p:nvPr/>
        </p:nvSpPr>
        <p:spPr>
          <a:xfrm>
            <a:off x="9348536" y="3577518"/>
            <a:ext cx="647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S2[0]</a:t>
            </a:r>
            <a:endParaRPr lang="zh-CN" altLang="en-US" dirty="0"/>
          </a:p>
        </p:txBody>
      </p:sp>
      <p:cxnSp>
        <p:nvCxnSpPr>
          <p:cNvPr id="183" name="直接箭头连接符 182">
            <a:extLst>
              <a:ext uri="{FF2B5EF4-FFF2-40B4-BE49-F238E27FC236}">
                <a16:creationId xmlns:a16="http://schemas.microsoft.com/office/drawing/2014/main" id="{C4A4E836-D2E3-4536-8E22-DCE79084ABEB}"/>
              </a:ext>
            </a:extLst>
          </p:cNvPr>
          <p:cNvCxnSpPr>
            <a:cxnSpLocks/>
          </p:cNvCxnSpPr>
          <p:nvPr/>
        </p:nvCxnSpPr>
        <p:spPr>
          <a:xfrm flipV="1">
            <a:off x="9657774" y="3405704"/>
            <a:ext cx="0" cy="2757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矩形 183">
            <a:extLst>
              <a:ext uri="{FF2B5EF4-FFF2-40B4-BE49-F238E27FC236}">
                <a16:creationId xmlns:a16="http://schemas.microsoft.com/office/drawing/2014/main" id="{E691AB96-9118-45AE-B3D3-A666E73E7578}"/>
              </a:ext>
            </a:extLst>
          </p:cNvPr>
          <p:cNvSpPr/>
          <p:nvPr/>
        </p:nvSpPr>
        <p:spPr>
          <a:xfrm>
            <a:off x="9196135" y="3106198"/>
            <a:ext cx="1329017" cy="3043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矩形 185">
            <a:extLst>
              <a:ext uri="{FF2B5EF4-FFF2-40B4-BE49-F238E27FC236}">
                <a16:creationId xmlns:a16="http://schemas.microsoft.com/office/drawing/2014/main" id="{62E3D57C-99A0-4D8A-BAB1-7A5DC3D94777}"/>
              </a:ext>
            </a:extLst>
          </p:cNvPr>
          <p:cNvSpPr/>
          <p:nvPr/>
        </p:nvSpPr>
        <p:spPr>
          <a:xfrm>
            <a:off x="8990470" y="4078575"/>
            <a:ext cx="1047040" cy="3043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61C8F6D2-7233-4CC4-A50C-6E5B4C755030}"/>
              </a:ext>
            </a:extLst>
          </p:cNvPr>
          <p:cNvSpPr/>
          <p:nvPr/>
        </p:nvSpPr>
        <p:spPr>
          <a:xfrm>
            <a:off x="10012410" y="4079213"/>
            <a:ext cx="507720" cy="3043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3" name="组合 192">
            <a:extLst>
              <a:ext uri="{FF2B5EF4-FFF2-40B4-BE49-F238E27FC236}">
                <a16:creationId xmlns:a16="http://schemas.microsoft.com/office/drawing/2014/main" id="{517720CA-82D9-477C-94B2-F3F93739B886}"/>
              </a:ext>
            </a:extLst>
          </p:cNvPr>
          <p:cNvGrpSpPr/>
          <p:nvPr/>
        </p:nvGrpSpPr>
        <p:grpSpPr>
          <a:xfrm>
            <a:off x="8007267" y="4404300"/>
            <a:ext cx="647330" cy="594169"/>
            <a:chOff x="2985116" y="4102972"/>
            <a:chExt cx="647330" cy="594169"/>
          </a:xfrm>
        </p:grpSpPr>
        <p:sp>
          <p:nvSpPr>
            <p:cNvPr id="194" name="文本框 193">
              <a:extLst>
                <a:ext uri="{FF2B5EF4-FFF2-40B4-BE49-F238E27FC236}">
                  <a16:creationId xmlns:a16="http://schemas.microsoft.com/office/drawing/2014/main" id="{2AB88CF9-A1F6-4E94-94A4-FF5B983ED93F}"/>
                </a:ext>
              </a:extLst>
            </p:cNvPr>
            <p:cNvSpPr txBox="1"/>
            <p:nvPr/>
          </p:nvSpPr>
          <p:spPr>
            <a:xfrm>
              <a:off x="2985116" y="4327809"/>
              <a:ext cx="64733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T[0]</a:t>
              </a:r>
              <a:endParaRPr lang="zh-CN" altLang="en-US" dirty="0"/>
            </a:p>
          </p:txBody>
        </p:sp>
        <p:cxnSp>
          <p:nvCxnSpPr>
            <p:cNvPr id="195" name="直接箭头连接符 194">
              <a:extLst>
                <a:ext uri="{FF2B5EF4-FFF2-40B4-BE49-F238E27FC236}">
                  <a16:creationId xmlns:a16="http://schemas.microsoft.com/office/drawing/2014/main" id="{CA94E58A-ABCE-4674-A7A2-A0E7EF36C6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0043" y="4102972"/>
              <a:ext cx="0" cy="27579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 Box 47">
            <a:extLst>
              <a:ext uri="{FF2B5EF4-FFF2-40B4-BE49-F238E27FC236}">
                <a16:creationId xmlns:a16="http://schemas.microsoft.com/office/drawing/2014/main" id="{9213DBD6-9D3F-49DD-AA7D-3B875F70BB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95" y="4944117"/>
            <a:ext cx="184731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A0A89F04-B1A6-4337-951D-6637B77FF02B}"/>
              </a:ext>
            </a:extLst>
          </p:cNvPr>
          <p:cNvSpPr/>
          <p:nvPr/>
        </p:nvSpPr>
        <p:spPr>
          <a:xfrm>
            <a:off x="4747386" y="5026043"/>
            <a:ext cx="790113" cy="266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矩形 197">
            <a:extLst>
              <a:ext uri="{FF2B5EF4-FFF2-40B4-BE49-F238E27FC236}">
                <a16:creationId xmlns:a16="http://schemas.microsoft.com/office/drawing/2014/main" id="{3D544AD7-0DB1-4CD7-91B9-9FCAE90FD893}"/>
              </a:ext>
            </a:extLst>
          </p:cNvPr>
          <p:cNvSpPr/>
          <p:nvPr/>
        </p:nvSpPr>
        <p:spPr>
          <a:xfrm>
            <a:off x="5537499" y="5026043"/>
            <a:ext cx="790113" cy="266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矩形 198">
            <a:extLst>
              <a:ext uri="{FF2B5EF4-FFF2-40B4-BE49-F238E27FC236}">
                <a16:creationId xmlns:a16="http://schemas.microsoft.com/office/drawing/2014/main" id="{17BC3B74-B3FB-47D7-AC9A-A23467105803}"/>
              </a:ext>
            </a:extLst>
          </p:cNvPr>
          <p:cNvSpPr/>
          <p:nvPr/>
        </p:nvSpPr>
        <p:spPr>
          <a:xfrm>
            <a:off x="6533277" y="5026043"/>
            <a:ext cx="469037" cy="266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>
            <a:extLst>
              <a:ext uri="{FF2B5EF4-FFF2-40B4-BE49-F238E27FC236}">
                <a16:creationId xmlns:a16="http://schemas.microsoft.com/office/drawing/2014/main" id="{55C6DF21-A324-410E-A4EE-D900AD8E0B4A}"/>
              </a:ext>
            </a:extLst>
          </p:cNvPr>
          <p:cNvSpPr/>
          <p:nvPr/>
        </p:nvSpPr>
        <p:spPr>
          <a:xfrm>
            <a:off x="7002315" y="5026043"/>
            <a:ext cx="782714" cy="266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>
            <a:extLst>
              <a:ext uri="{FF2B5EF4-FFF2-40B4-BE49-F238E27FC236}">
                <a16:creationId xmlns:a16="http://schemas.microsoft.com/office/drawing/2014/main" id="{8ABDFF4D-8A45-46F1-BB45-7B6FE4B88838}"/>
              </a:ext>
            </a:extLst>
          </p:cNvPr>
          <p:cNvSpPr/>
          <p:nvPr/>
        </p:nvSpPr>
        <p:spPr>
          <a:xfrm>
            <a:off x="5549337" y="5947694"/>
            <a:ext cx="1244352" cy="266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>
            <a:extLst>
              <a:ext uri="{FF2B5EF4-FFF2-40B4-BE49-F238E27FC236}">
                <a16:creationId xmlns:a16="http://schemas.microsoft.com/office/drawing/2014/main" id="{8229BF20-447F-499B-9B8B-32DC566E2D2C}"/>
              </a:ext>
            </a:extLst>
          </p:cNvPr>
          <p:cNvSpPr/>
          <p:nvPr/>
        </p:nvSpPr>
        <p:spPr>
          <a:xfrm>
            <a:off x="4747386" y="5026043"/>
            <a:ext cx="1244353" cy="2757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文本框 202">
            <a:extLst>
              <a:ext uri="{FF2B5EF4-FFF2-40B4-BE49-F238E27FC236}">
                <a16:creationId xmlns:a16="http://schemas.microsoft.com/office/drawing/2014/main" id="{6C6A5EA6-4660-4008-AE2C-E06B37C72B92}"/>
              </a:ext>
            </a:extLst>
          </p:cNvPr>
          <p:cNvSpPr txBox="1"/>
          <p:nvPr/>
        </p:nvSpPr>
        <p:spPr>
          <a:xfrm>
            <a:off x="4235440" y="4944117"/>
            <a:ext cx="381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04" name="文本框 203">
            <a:extLst>
              <a:ext uri="{FF2B5EF4-FFF2-40B4-BE49-F238E27FC236}">
                <a16:creationId xmlns:a16="http://schemas.microsoft.com/office/drawing/2014/main" id="{7BB1E106-7A41-4EC8-802E-1A96A3A62163}"/>
              </a:ext>
            </a:extLst>
          </p:cNvPr>
          <p:cNvSpPr txBox="1"/>
          <p:nvPr/>
        </p:nvSpPr>
        <p:spPr>
          <a:xfrm>
            <a:off x="5042569" y="5951226"/>
            <a:ext cx="301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05" name="文本框 204">
            <a:extLst>
              <a:ext uri="{FF2B5EF4-FFF2-40B4-BE49-F238E27FC236}">
                <a16:creationId xmlns:a16="http://schemas.microsoft.com/office/drawing/2014/main" id="{A7FF1736-C19D-40B5-9406-9A98ECF8C650}"/>
              </a:ext>
            </a:extLst>
          </p:cNvPr>
          <p:cNvSpPr txBox="1"/>
          <p:nvPr/>
        </p:nvSpPr>
        <p:spPr>
          <a:xfrm>
            <a:off x="5213834" y="5448066"/>
            <a:ext cx="647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S1[0]</a:t>
            </a:r>
            <a:endParaRPr lang="zh-CN" altLang="en-US" dirty="0"/>
          </a:p>
        </p:txBody>
      </p:sp>
      <p:cxnSp>
        <p:nvCxnSpPr>
          <p:cNvPr id="206" name="直接箭头连接符 205">
            <a:extLst>
              <a:ext uri="{FF2B5EF4-FFF2-40B4-BE49-F238E27FC236}">
                <a16:creationId xmlns:a16="http://schemas.microsoft.com/office/drawing/2014/main" id="{995905C2-1B85-4333-9ACA-7D3FADDA155A}"/>
              </a:ext>
            </a:extLst>
          </p:cNvPr>
          <p:cNvCxnSpPr>
            <a:cxnSpLocks/>
          </p:cNvCxnSpPr>
          <p:nvPr/>
        </p:nvCxnSpPr>
        <p:spPr>
          <a:xfrm flipV="1">
            <a:off x="5537499" y="5276252"/>
            <a:ext cx="0" cy="2757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文本框 206">
            <a:extLst>
              <a:ext uri="{FF2B5EF4-FFF2-40B4-BE49-F238E27FC236}">
                <a16:creationId xmlns:a16="http://schemas.microsoft.com/office/drawing/2014/main" id="{C88FD728-06F7-419E-930F-02915C5F1E7C}"/>
              </a:ext>
            </a:extLst>
          </p:cNvPr>
          <p:cNvSpPr txBox="1"/>
          <p:nvPr/>
        </p:nvSpPr>
        <p:spPr>
          <a:xfrm>
            <a:off x="6685678" y="5448066"/>
            <a:ext cx="647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S2[0]</a:t>
            </a:r>
            <a:endParaRPr lang="zh-CN" altLang="en-US" dirty="0"/>
          </a:p>
        </p:txBody>
      </p:sp>
      <p:cxnSp>
        <p:nvCxnSpPr>
          <p:cNvPr id="208" name="直接箭头连接符 207">
            <a:extLst>
              <a:ext uri="{FF2B5EF4-FFF2-40B4-BE49-F238E27FC236}">
                <a16:creationId xmlns:a16="http://schemas.microsoft.com/office/drawing/2014/main" id="{6F96C6EA-4CBD-4795-B312-4314E4F30CDB}"/>
              </a:ext>
            </a:extLst>
          </p:cNvPr>
          <p:cNvCxnSpPr>
            <a:cxnSpLocks/>
          </p:cNvCxnSpPr>
          <p:nvPr/>
        </p:nvCxnSpPr>
        <p:spPr>
          <a:xfrm flipV="1">
            <a:off x="6994916" y="5276252"/>
            <a:ext cx="0" cy="2757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9" name="组合 208">
            <a:extLst>
              <a:ext uri="{FF2B5EF4-FFF2-40B4-BE49-F238E27FC236}">
                <a16:creationId xmlns:a16="http://schemas.microsoft.com/office/drawing/2014/main" id="{32F7AFAE-501D-497A-8818-72D05DFDFE61}"/>
              </a:ext>
            </a:extLst>
          </p:cNvPr>
          <p:cNvGrpSpPr/>
          <p:nvPr/>
        </p:nvGrpSpPr>
        <p:grpSpPr>
          <a:xfrm>
            <a:off x="5344409" y="6226017"/>
            <a:ext cx="647330" cy="594169"/>
            <a:chOff x="2985116" y="4102972"/>
            <a:chExt cx="647330" cy="594169"/>
          </a:xfrm>
        </p:grpSpPr>
        <p:sp>
          <p:nvSpPr>
            <p:cNvPr id="210" name="文本框 209">
              <a:extLst>
                <a:ext uri="{FF2B5EF4-FFF2-40B4-BE49-F238E27FC236}">
                  <a16:creationId xmlns:a16="http://schemas.microsoft.com/office/drawing/2014/main" id="{5E51CE22-8CC4-4C63-B9BA-DA0C2054BBB1}"/>
                </a:ext>
              </a:extLst>
            </p:cNvPr>
            <p:cNvSpPr txBox="1"/>
            <p:nvPr/>
          </p:nvSpPr>
          <p:spPr>
            <a:xfrm>
              <a:off x="2985116" y="4327809"/>
              <a:ext cx="64733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T[0]</a:t>
              </a:r>
              <a:endParaRPr lang="zh-CN" altLang="en-US" dirty="0"/>
            </a:p>
          </p:txBody>
        </p:sp>
        <p:cxnSp>
          <p:nvCxnSpPr>
            <p:cNvPr id="211" name="直接箭头连接符 210">
              <a:extLst>
                <a:ext uri="{FF2B5EF4-FFF2-40B4-BE49-F238E27FC236}">
                  <a16:creationId xmlns:a16="http://schemas.microsoft.com/office/drawing/2014/main" id="{BBAA8835-47B0-4A91-9BD8-F7465CE88A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0043" y="4102972"/>
              <a:ext cx="0" cy="27579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2" name="矩形 211">
            <a:extLst>
              <a:ext uri="{FF2B5EF4-FFF2-40B4-BE49-F238E27FC236}">
                <a16:creationId xmlns:a16="http://schemas.microsoft.com/office/drawing/2014/main" id="{77AD60C5-9EA0-41FC-A724-31D30259B26D}"/>
              </a:ext>
            </a:extLst>
          </p:cNvPr>
          <p:cNvSpPr/>
          <p:nvPr/>
        </p:nvSpPr>
        <p:spPr>
          <a:xfrm>
            <a:off x="6533277" y="5026043"/>
            <a:ext cx="469037" cy="266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59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2.59259E-6 L 0.06485 0.13658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2" y="6829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209 L -0.01927 0.13681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7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33333E-6 L 0.09831 0.00185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09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3.7037E-7 L 0.06485 0.13958 " pathEditMode="relative" rAng="0" ptsTypes="AA">
                                      <p:cBhvr>
                                        <p:cTn id="130" dur="2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2" y="6968"/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208 L -0.01588 0.14352 " pathEditMode="relative" rAng="0" ptsTypes="AA">
                                      <p:cBhvr>
                                        <p:cTn id="137" dur="2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70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00"/>
                            </p:stCondLst>
                            <p:childTnLst>
                              <p:par>
                                <p:cTn id="150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85185E-6 L 0.07161 0.00162 " pathEditMode="relative" rAng="0" ptsTypes="AA">
                                      <p:cBhvr>
                                        <p:cTn id="151" dur="2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500"/>
                            </p:stCondLst>
                            <p:childTnLst>
                              <p:par>
                                <p:cTn id="1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33333E-6 L 0.15313 -0.00301 " pathEditMode="relative" rAng="0" ptsTypes="AA">
                                      <p:cBhvr>
                                        <p:cTn id="159" dur="2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2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5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8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1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500"/>
                            </p:stCondLst>
                            <p:childTnLst>
                              <p:par>
                                <p:cTn id="2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3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7.40741E-7 L 0.06485 0.13472 " pathEditMode="relative" rAng="0" ptsTypes="AA">
                                      <p:cBhvr>
                                        <p:cTn id="217" dur="2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2" y="6736"/>
                                    </p:animMotion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59259E-6 L 0.09831 0.00185 " pathEditMode="relative" rAng="0" ptsTypes="AA">
                                      <p:cBhvr>
                                        <p:cTn id="224" dur="2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09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150" grpId="0" animBg="1"/>
      <p:bldP spid="151" grpId="0"/>
      <p:bldP spid="152" grpId="0"/>
      <p:bldP spid="155" grpId="0"/>
      <p:bldP spid="8" grpId="0" animBg="1"/>
      <p:bldP spid="156" grpId="0" animBg="1"/>
      <p:bldP spid="157" grpId="0" animBg="1"/>
      <p:bldP spid="158" grpId="0" animBg="1"/>
      <p:bldP spid="159" grpId="0" animBg="1"/>
      <p:bldP spid="161" grpId="0" animBg="1"/>
      <p:bldP spid="161" grpId="1" animBg="1"/>
      <p:bldP spid="162" grpId="0"/>
      <p:bldP spid="163" grpId="0"/>
      <p:bldP spid="164" grpId="0"/>
      <p:bldP spid="165" grpId="0"/>
      <p:bldP spid="169" grpId="0" animBg="1"/>
      <p:bldP spid="169" grpId="1" animBg="1"/>
      <p:bldP spid="171" grpId="0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77" grpId="1" animBg="1"/>
      <p:bldP spid="178" grpId="0"/>
      <p:bldP spid="179" grpId="0"/>
      <p:bldP spid="180" grpId="0"/>
      <p:bldP spid="182" grpId="0"/>
      <p:bldP spid="184" grpId="0" animBg="1"/>
      <p:bldP spid="184" grpId="1" animBg="1"/>
      <p:bldP spid="184" grpId="2" animBg="1"/>
      <p:bldP spid="186" grpId="0" animBg="1"/>
      <p:bldP spid="188" grpId="0" animBg="1"/>
      <p:bldP spid="188" grpId="1" animBg="1"/>
      <p:bldP spid="196" grpId="0"/>
      <p:bldP spid="197" grpId="0" animBg="1"/>
      <p:bldP spid="198" grpId="0" animBg="1"/>
      <p:bldP spid="199" grpId="0" animBg="1"/>
      <p:bldP spid="200" grpId="0" animBg="1"/>
      <p:bldP spid="201" grpId="0" animBg="1"/>
      <p:bldP spid="202" grpId="0" animBg="1"/>
      <p:bldP spid="202" grpId="1" animBg="1"/>
      <p:bldP spid="203" grpId="0"/>
      <p:bldP spid="204" grpId="0"/>
      <p:bldP spid="205" grpId="0"/>
      <p:bldP spid="207" grpId="0"/>
      <p:bldP spid="2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FAB11F0-3456-4C44-B74F-BC74F0209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283" y="904823"/>
            <a:ext cx="7024834" cy="5818003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Status </a:t>
            </a:r>
            <a:r>
              <a:rPr lang="en-US" altLang="zh-CN" sz="1800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Concat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( </a:t>
            </a:r>
            <a:r>
              <a:rPr lang="en-US" altLang="zh-CN" sz="1800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SString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&amp;T, </a:t>
            </a:r>
            <a:r>
              <a:rPr lang="en-US" altLang="zh-CN" sz="1800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SString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S1, </a:t>
            </a:r>
            <a:r>
              <a:rPr lang="en-US" altLang="zh-CN" sz="1800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SString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S2 ) { 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//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用 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T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返回由 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S1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和 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S2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联接而成的新串。</a:t>
            </a:r>
            <a:endParaRPr lang="en-US" altLang="zh-CN" sz="1800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//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若未截断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,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则返回 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TRUE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，否则 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FALSE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。</a:t>
            </a:r>
            <a:endParaRPr lang="en-US" altLang="zh-CN" sz="1800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if( S1[0]+S2[0] &lt;= MAXSTRLEN ) { //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未截断</a:t>
            </a:r>
            <a:endParaRPr lang="en-US" altLang="zh-CN" sz="1800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T[ 1..S1[0] ] = S1[ 1..S1[0] ]; 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 T[ S1[0] + 1 .. S1[0] + S2[0] ] = S2[ 1..S2[0] ];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 T[0] = S1[0] + S2[0]; uncut = TRUE; }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else if ( S1[0] &lt; MAXSTRLEN ) { //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截断 </a:t>
            </a:r>
            <a:endParaRPr lang="en-US" altLang="zh-CN" sz="1800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 T[ 1..S1[0] ] = S1[ 1..S1[0] ];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 T[ S1[0] + 1 .. MAXSTRLEN ] = S2[ 1 .. MAXSTRLEN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－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S1[0] ]; 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 T [0] = MAXSTRLEN; uncut = FALSE; } 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else { // 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截断（仅限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S1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） </a:t>
            </a:r>
            <a:endParaRPr lang="en-US" altLang="zh-CN" sz="1800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 T[0..MAXSTRLEN] = S1[0..MAXSTRLEN];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 // T[0]==S1[0]==MAXSTRLEN 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 uncut = FALSE; } 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return uncut; } // </a:t>
            </a:r>
            <a:r>
              <a:rPr lang="en-US" altLang="zh-CN" sz="1800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Concat</a:t>
            </a:r>
            <a:endParaRPr lang="en-US" altLang="zh-CN" sz="18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5283" y="327599"/>
            <a:ext cx="6032643" cy="449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串联接</a:t>
            </a:r>
            <a:r>
              <a:rPr lang="zh-CN" altLang="en-US" sz="2000" b="1" dirty="0"/>
              <a:t> </a:t>
            </a:r>
            <a:r>
              <a:rPr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Concat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SString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&amp;T, </a:t>
            </a:r>
            <a:r>
              <a:rPr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SString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S1, </a:t>
            </a:r>
            <a:r>
              <a:rPr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SString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S2)</a:t>
            </a:r>
            <a:endParaRPr lang="zh-CN" altLang="en-US" sz="20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536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FAB11F0-3456-4C44-B74F-BC74F0209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283" y="2327290"/>
            <a:ext cx="6803746" cy="3296031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Status </a:t>
            </a:r>
            <a:r>
              <a:rPr lang="en-US" altLang="zh-CN" sz="1800" dirty="0" err="1">
                <a:ea typeface="微软雅黑" panose="020B0503020204020204" pitchFamily="34" charset="-122"/>
              </a:rPr>
              <a:t>SubString</a:t>
            </a:r>
            <a:r>
              <a:rPr lang="en-US" altLang="zh-CN" sz="1800" dirty="0">
                <a:ea typeface="微软雅黑" panose="020B0503020204020204" pitchFamily="34" charset="-122"/>
              </a:rPr>
              <a:t>(</a:t>
            </a:r>
            <a:r>
              <a:rPr lang="en-US" altLang="zh-CN" sz="1800" dirty="0" err="1">
                <a:ea typeface="微软雅黑" panose="020B0503020204020204" pitchFamily="34" charset="-122"/>
              </a:rPr>
              <a:t>SString</a:t>
            </a:r>
            <a:r>
              <a:rPr lang="en-US" altLang="zh-CN" sz="1800" dirty="0">
                <a:ea typeface="微软雅黑" panose="020B0503020204020204" pitchFamily="34" charset="-122"/>
              </a:rPr>
              <a:t> &amp;Sub, </a:t>
            </a:r>
            <a:r>
              <a:rPr lang="en-US" altLang="zh-CN" sz="1800" dirty="0" err="1">
                <a:ea typeface="微软雅黑" panose="020B0503020204020204" pitchFamily="34" charset="-122"/>
              </a:rPr>
              <a:t>SString</a:t>
            </a:r>
            <a:r>
              <a:rPr lang="en-US" altLang="zh-CN" sz="1800" dirty="0">
                <a:ea typeface="微软雅黑" panose="020B0503020204020204" pitchFamily="34" charset="-122"/>
              </a:rPr>
              <a:t> S, int pos, int </a:t>
            </a:r>
            <a:r>
              <a:rPr lang="en-US" altLang="zh-CN" sz="1800" dirty="0" err="1">
                <a:ea typeface="微软雅黑" panose="020B0503020204020204" pitchFamily="34" charset="-122"/>
              </a:rPr>
              <a:t>len</a:t>
            </a:r>
            <a:r>
              <a:rPr lang="en-US" altLang="zh-CN" sz="1800" dirty="0">
                <a:ea typeface="微软雅黑" panose="020B0503020204020204" pitchFamily="34" charset="-122"/>
              </a:rPr>
              <a:t>) { 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// </a:t>
            </a:r>
            <a:r>
              <a:rPr lang="zh-CN" altLang="en-US" sz="1800" dirty="0">
                <a:ea typeface="微软雅黑" panose="020B0503020204020204" pitchFamily="34" charset="-122"/>
              </a:rPr>
              <a:t>用</a:t>
            </a:r>
            <a:r>
              <a:rPr lang="en-US" altLang="zh-CN" sz="1800" dirty="0">
                <a:ea typeface="微软雅黑" panose="020B0503020204020204" pitchFamily="34" charset="-122"/>
              </a:rPr>
              <a:t>Sub</a:t>
            </a:r>
            <a:r>
              <a:rPr lang="zh-CN" altLang="en-US" sz="1800" dirty="0">
                <a:ea typeface="微软雅黑" panose="020B0503020204020204" pitchFamily="34" charset="-122"/>
              </a:rPr>
              <a:t>返回串</a:t>
            </a:r>
            <a:r>
              <a:rPr lang="en-US" altLang="zh-CN" sz="1800" dirty="0">
                <a:ea typeface="微软雅黑" panose="020B0503020204020204" pitchFamily="34" charset="-122"/>
              </a:rPr>
              <a:t>S</a:t>
            </a:r>
            <a:r>
              <a:rPr lang="zh-CN" altLang="en-US" sz="1800" dirty="0">
                <a:ea typeface="微软雅黑" panose="020B0503020204020204" pitchFamily="34" charset="-122"/>
              </a:rPr>
              <a:t>的第</a:t>
            </a:r>
            <a:r>
              <a:rPr lang="en-US" altLang="zh-CN" sz="1800" dirty="0">
                <a:ea typeface="微软雅黑" panose="020B0503020204020204" pitchFamily="34" charset="-122"/>
              </a:rPr>
              <a:t>POS</a:t>
            </a:r>
            <a:r>
              <a:rPr lang="zh-CN" altLang="en-US" sz="1800" dirty="0">
                <a:ea typeface="微软雅黑" panose="020B0503020204020204" pitchFamily="34" charset="-122"/>
              </a:rPr>
              <a:t>个字符起长度为</a:t>
            </a:r>
            <a:r>
              <a:rPr lang="en-US" altLang="zh-CN" sz="1800" dirty="0" err="1">
                <a:ea typeface="微软雅黑" panose="020B0503020204020204" pitchFamily="34" charset="-122"/>
              </a:rPr>
              <a:t>len</a:t>
            </a:r>
            <a:r>
              <a:rPr lang="zh-CN" altLang="en-US" sz="1800" dirty="0">
                <a:ea typeface="微软雅黑" panose="020B0503020204020204" pitchFamily="34" charset="-122"/>
              </a:rPr>
              <a:t>的子串。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</a:t>
            </a:r>
            <a:r>
              <a:rPr lang="zh-CN" altLang="en-US" sz="1800" dirty="0">
                <a:ea typeface="微软雅黑" panose="020B0503020204020204" pitchFamily="34" charset="-122"/>
              </a:rPr>
              <a:t>  </a:t>
            </a:r>
            <a:r>
              <a:rPr lang="en-US" altLang="zh-CN" sz="1800" dirty="0">
                <a:ea typeface="微软雅黑" panose="020B0503020204020204" pitchFamily="34" charset="-122"/>
              </a:rPr>
              <a:t>// </a:t>
            </a:r>
            <a:r>
              <a:rPr lang="zh-CN" altLang="en-US" sz="1800" dirty="0">
                <a:ea typeface="微软雅黑" panose="020B0503020204020204" pitchFamily="34" charset="-122"/>
              </a:rPr>
              <a:t>其中，</a:t>
            </a:r>
            <a:r>
              <a:rPr lang="en-US" altLang="zh-CN" sz="1800" dirty="0" err="1">
                <a:ea typeface="微软雅黑" panose="020B0503020204020204" pitchFamily="34" charset="-122"/>
              </a:rPr>
              <a:t>l≤pos≤StrLength</a:t>
            </a:r>
            <a:r>
              <a:rPr lang="en-US" altLang="zh-CN" sz="1800" dirty="0">
                <a:ea typeface="微软雅黑" panose="020B0503020204020204" pitchFamily="34" charset="-122"/>
              </a:rPr>
              <a:t>(S) </a:t>
            </a:r>
            <a:r>
              <a:rPr lang="zh-CN" altLang="en-US" sz="1800" dirty="0">
                <a:ea typeface="微软雅黑" panose="020B0503020204020204" pitchFamily="34" charset="-122"/>
              </a:rPr>
              <a:t>且 </a:t>
            </a:r>
            <a:r>
              <a:rPr lang="en-US" altLang="zh-CN" sz="1800" dirty="0">
                <a:ea typeface="微软雅黑" panose="020B0503020204020204" pitchFamily="34" charset="-122"/>
              </a:rPr>
              <a:t>0≤len≤StrLength(S)-pos+1 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    if ( pos&lt;1 || pos&gt;S[0] || </a:t>
            </a:r>
            <a:r>
              <a:rPr lang="en-US" altLang="zh-CN" sz="1800" dirty="0" err="1">
                <a:ea typeface="微软雅黑" panose="020B0503020204020204" pitchFamily="34" charset="-122"/>
              </a:rPr>
              <a:t>len</a:t>
            </a:r>
            <a:r>
              <a:rPr lang="en-US" altLang="zh-CN" sz="1800" dirty="0">
                <a:ea typeface="微软雅黑" panose="020B0503020204020204" pitchFamily="34" charset="-122"/>
              </a:rPr>
              <a:t>&lt;0 || </a:t>
            </a:r>
            <a:r>
              <a:rPr lang="en-US" altLang="zh-CN" sz="1800" dirty="0" err="1">
                <a:ea typeface="微软雅黑" panose="020B0503020204020204" pitchFamily="34" charset="-122"/>
              </a:rPr>
              <a:t>len</a:t>
            </a:r>
            <a:r>
              <a:rPr lang="en-US" altLang="zh-CN" sz="1800" dirty="0">
                <a:ea typeface="微软雅黑" panose="020B0503020204020204" pitchFamily="34" charset="-122"/>
              </a:rPr>
              <a:t>&gt;S[0]-pos+1 ) </a:t>
            </a: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         return ERROR</a:t>
            </a:r>
            <a:r>
              <a:rPr lang="zh-CN" altLang="en-US" sz="1800" dirty="0">
                <a:ea typeface="微软雅黑" panose="020B0503020204020204" pitchFamily="34" charset="-122"/>
              </a:rPr>
              <a:t>； 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    Sub[</a:t>
            </a:r>
            <a:r>
              <a:rPr lang="en-US" altLang="zh-CN" sz="1800" dirty="0" err="1">
                <a:ea typeface="微软雅黑" panose="020B0503020204020204" pitchFamily="34" charset="-122"/>
              </a:rPr>
              <a:t>L.len</a:t>
            </a:r>
            <a:r>
              <a:rPr lang="en-US" altLang="zh-CN" sz="1800" dirty="0">
                <a:ea typeface="微软雅黑" panose="020B0503020204020204" pitchFamily="34" charset="-122"/>
              </a:rPr>
              <a:t>] = S[pos .. pos+len-1]</a:t>
            </a:r>
            <a:r>
              <a:rPr lang="zh-CN" altLang="en-US" sz="1800" dirty="0">
                <a:ea typeface="微软雅黑" panose="020B0503020204020204" pitchFamily="34" charset="-122"/>
              </a:rPr>
              <a:t>； 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    Sub[0] = </a:t>
            </a:r>
            <a:r>
              <a:rPr lang="en-US" altLang="zh-CN" sz="1800" dirty="0" err="1">
                <a:ea typeface="微软雅黑" panose="020B0503020204020204" pitchFamily="34" charset="-122"/>
              </a:rPr>
              <a:t>len</a:t>
            </a:r>
            <a:r>
              <a:rPr lang="zh-CN" altLang="en-US" sz="1800" dirty="0">
                <a:ea typeface="微软雅黑" panose="020B0503020204020204" pitchFamily="34" charset="-122"/>
              </a:rPr>
              <a:t>；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   </a:t>
            </a:r>
            <a:r>
              <a:rPr lang="zh-CN" altLang="en-US" sz="1800" dirty="0">
                <a:ea typeface="微软雅黑" panose="020B0503020204020204" pitchFamily="34" charset="-122"/>
              </a:rPr>
              <a:t> </a:t>
            </a:r>
            <a:r>
              <a:rPr lang="en-US" altLang="zh-CN" sz="1800" dirty="0">
                <a:ea typeface="微软雅黑" panose="020B0503020204020204" pitchFamily="34" charset="-122"/>
              </a:rPr>
              <a:t>return OK</a:t>
            </a:r>
            <a:r>
              <a:rPr lang="zh-CN" altLang="en-US" sz="1800" dirty="0">
                <a:ea typeface="微软雅黑" panose="020B0503020204020204" pitchFamily="34" charset="-122"/>
              </a:rPr>
              <a:t>；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}   // </a:t>
            </a:r>
            <a:r>
              <a:rPr lang="en-US" altLang="zh-CN" sz="1800" dirty="0" err="1">
                <a:ea typeface="微软雅黑" panose="020B0503020204020204" pitchFamily="34" charset="-122"/>
              </a:rPr>
              <a:t>Substrin</a:t>
            </a:r>
            <a:endParaRPr lang="en-US" altLang="zh-CN" sz="18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5283" y="327599"/>
            <a:ext cx="7105587" cy="453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求子串 </a:t>
            </a:r>
            <a:r>
              <a:rPr lang="en-US" altLang="zh-CN" sz="2000" b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SubString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SString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 &amp;Sub, </a:t>
            </a:r>
            <a:r>
              <a:rPr lang="en-US" altLang="zh-CN" sz="2000" b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SString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 S, int pos, int </a:t>
            </a:r>
            <a:r>
              <a:rPr lang="en-US" altLang="zh-CN" sz="2000" b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len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)</a:t>
            </a:r>
            <a:endParaRPr lang="zh-CN" altLang="en-US" sz="2000" b="1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6741739-5DDC-411B-9565-865811CDF62E}"/>
              </a:ext>
            </a:extLst>
          </p:cNvPr>
          <p:cNvSpPr txBox="1"/>
          <p:nvPr/>
        </p:nvSpPr>
        <p:spPr>
          <a:xfrm>
            <a:off x="4821068" y="896619"/>
            <a:ext cx="6304132" cy="1289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/>
              <a:t>复制字符序列的过程，即：将串</a:t>
            </a:r>
            <a:r>
              <a:rPr lang="en-US" altLang="zh-CN" dirty="0"/>
              <a:t>S</a:t>
            </a:r>
            <a:r>
              <a:rPr lang="zh-CN" altLang="en-US" dirty="0"/>
              <a:t>中从第</a:t>
            </a:r>
            <a:r>
              <a:rPr lang="en-US" altLang="zh-CN" dirty="0"/>
              <a:t>pos</a:t>
            </a:r>
            <a:r>
              <a:rPr lang="zh-CN" altLang="en-US" dirty="0"/>
              <a:t>个字符开始长度为</a:t>
            </a:r>
            <a:r>
              <a:rPr lang="en-US" altLang="zh-CN" dirty="0" err="1"/>
              <a:t>len</a:t>
            </a:r>
            <a:r>
              <a:rPr lang="zh-CN" altLang="en-US" dirty="0"/>
              <a:t>的字符序列复制到串</a:t>
            </a:r>
            <a:r>
              <a:rPr lang="en-US" altLang="zh-CN" dirty="0"/>
              <a:t>Sub</a:t>
            </a:r>
            <a:r>
              <a:rPr lang="zh-CN" altLang="en-US" dirty="0"/>
              <a:t>中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/>
              <a:t>无截断，需检验用户给出的参数是否符合操作的初始条件</a:t>
            </a:r>
          </a:p>
        </p:txBody>
      </p:sp>
    </p:spTree>
    <p:extLst>
      <p:ext uri="{BB962C8B-B14F-4D97-AF65-F5344CB8AC3E}">
        <p14:creationId xmlns:p14="http://schemas.microsoft.com/office/powerpoint/2010/main" val="265789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7136" y="709338"/>
            <a:ext cx="6714969" cy="449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串的定长顺序存储的特点</a:t>
            </a:r>
            <a:endParaRPr lang="zh-CN" altLang="en-US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6741739-5DDC-411B-9565-865811CDF62E}"/>
              </a:ext>
            </a:extLst>
          </p:cNvPr>
          <p:cNvSpPr txBox="1"/>
          <p:nvPr/>
        </p:nvSpPr>
        <p:spPr>
          <a:xfrm>
            <a:off x="5031363" y="1524525"/>
            <a:ext cx="4872682" cy="401289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2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altLang="zh-CN" sz="800" dirty="0"/>
          </a:p>
          <a:p>
            <a:pPr marL="285750" indent="-285750">
              <a:lnSpc>
                <a:spcPct val="150000"/>
              </a:lnSpc>
              <a:spcBef>
                <a:spcPts val="12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/>
              <a:t>在顺序存储结构中，实现串操作的原操作为“字符序列的复制”，操作的时间复杂度基于复制的字符序列的长度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Bef>
                <a:spcPts val="12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/>
              <a:t>若操作中出现串值序列的长度超过上界</a:t>
            </a:r>
            <a:r>
              <a:rPr lang="en-US" altLang="zh-CN" dirty="0"/>
              <a:t>MAXSTRLEN</a:t>
            </a:r>
            <a:r>
              <a:rPr lang="zh-CN" altLang="en-US" dirty="0"/>
              <a:t>时，约定用</a:t>
            </a:r>
            <a:r>
              <a:rPr lang="zh-CN" altLang="en-US" dirty="0">
                <a:solidFill>
                  <a:srgbClr val="FF0000"/>
                </a:solidFill>
              </a:rPr>
              <a:t>截尾法</a:t>
            </a:r>
            <a:r>
              <a:rPr lang="zh-CN" altLang="en-US" dirty="0"/>
              <a:t>处理。这种情况不仅在求联接串时可能发生，在串的其 他操作中，如插入、置换等也可能发生。</a:t>
            </a:r>
            <a:endParaRPr lang="en-US" altLang="zh-CN" dirty="0"/>
          </a:p>
          <a:p>
            <a:pPr>
              <a:lnSpc>
                <a:spcPct val="150000"/>
              </a:lnSpc>
              <a:spcBef>
                <a:spcPts val="1200"/>
              </a:spcBef>
              <a:buClr>
                <a:srgbClr val="FF0000"/>
              </a:buClr>
            </a:pPr>
            <a:r>
              <a:rPr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82954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540897C9-CB76-491D-8FA1-1CD3DB9200BD}"/>
              </a:ext>
            </a:extLst>
          </p:cNvPr>
          <p:cNvGrpSpPr/>
          <p:nvPr/>
        </p:nvGrpSpPr>
        <p:grpSpPr>
          <a:xfrm>
            <a:off x="8030736" y="3130804"/>
            <a:ext cx="4161264" cy="3727196"/>
            <a:chOff x="-568726" y="1936856"/>
            <a:chExt cx="5591946" cy="5008643"/>
          </a:xfrm>
        </p:grpSpPr>
        <p:pic>
          <p:nvPicPr>
            <p:cNvPr id="153" name="图片 152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4A338E56-30D5-47D8-87CD-79A55934C7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54" name="矩形 153">
              <a:extLst>
                <a:ext uri="{FF2B5EF4-FFF2-40B4-BE49-F238E27FC236}">
                  <a16:creationId xmlns:a16="http://schemas.microsoft.com/office/drawing/2014/main" id="{080A6024-BC79-4ACD-B1E1-EE2551D2DC42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43" name="文本框 142">
            <a:extLst>
              <a:ext uri="{FF2B5EF4-FFF2-40B4-BE49-F238E27FC236}">
                <a16:creationId xmlns:a16="http://schemas.microsoft.com/office/drawing/2014/main" id="{925D9249-D526-48D0-B972-07B5B6776566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4.2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串的存储表示和实现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C31741E9-B2C2-4B4F-A8D6-E43B10270954}"/>
              </a:ext>
            </a:extLst>
          </p:cNvPr>
          <p:cNvSpPr txBox="1"/>
          <p:nvPr/>
        </p:nvSpPr>
        <p:spPr>
          <a:xfrm>
            <a:off x="2136399" y="1028299"/>
            <a:ext cx="6094268" cy="453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/>
              <a:t>堆分配存储表示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8" name="Text Box 3">
            <a:extLst>
              <a:ext uri="{FF2B5EF4-FFF2-40B4-BE49-F238E27FC236}">
                <a16:creationId xmlns:a16="http://schemas.microsoft.com/office/drawing/2014/main" id="{6DB39CA9-AC58-4910-8D87-5CB2F481B3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6399" y="1618374"/>
            <a:ext cx="5211193" cy="77745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仍以一组地址连续的存储单元存放串值字符序列，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但存储空间是在程序执行过程中动态分配而得。</a:t>
            </a:r>
            <a:endParaRPr lang="zh-CN" altLang="en-US" sz="1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50" name="文本框 149">
            <a:extLst>
              <a:ext uri="{FF2B5EF4-FFF2-40B4-BE49-F238E27FC236}">
                <a16:creationId xmlns:a16="http://schemas.microsoft.com/office/drawing/2014/main" id="{E0CAA4E1-6651-4969-A38E-E7B28060D5C4}"/>
              </a:ext>
            </a:extLst>
          </p:cNvPr>
          <p:cNvSpPr txBox="1"/>
          <p:nvPr/>
        </p:nvSpPr>
        <p:spPr>
          <a:xfrm>
            <a:off x="2136399" y="2557965"/>
            <a:ext cx="64663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en-US" altLang="zh-CN" dirty="0"/>
              <a:t>C</a:t>
            </a:r>
            <a:r>
              <a:rPr lang="zh-CN" altLang="en-US" dirty="0"/>
              <a:t>语言中，利用</a:t>
            </a:r>
            <a:r>
              <a:rPr lang="en-US" altLang="zh-CN" dirty="0"/>
              <a:t>malloc( )</a:t>
            </a:r>
            <a:r>
              <a:rPr lang="zh-CN" altLang="en-US" dirty="0"/>
              <a:t>和</a:t>
            </a:r>
            <a:r>
              <a:rPr lang="en-US" altLang="zh-CN" dirty="0"/>
              <a:t>free( )</a:t>
            </a:r>
            <a:r>
              <a:rPr lang="zh-CN" altLang="en-US" dirty="0"/>
              <a:t>等动态存储管理函数来实现</a:t>
            </a:r>
          </a:p>
        </p:txBody>
      </p:sp>
      <p:sp>
        <p:nvSpPr>
          <p:cNvPr id="151" name="文本框 150">
            <a:extLst>
              <a:ext uri="{FF2B5EF4-FFF2-40B4-BE49-F238E27FC236}">
                <a16:creationId xmlns:a16="http://schemas.microsoft.com/office/drawing/2014/main" id="{347D4931-E477-43F5-A077-4666148FF3F6}"/>
              </a:ext>
            </a:extLst>
          </p:cNvPr>
          <p:cNvSpPr txBox="1"/>
          <p:nvPr/>
        </p:nvSpPr>
        <p:spPr>
          <a:xfrm>
            <a:off x="2680495" y="3126534"/>
            <a:ext cx="2057400" cy="17543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zh-CN" altLang="en-US" dirty="0"/>
              <a:t>例如：</a:t>
            </a:r>
            <a:endParaRPr lang="en-US" altLang="zh-CN" dirty="0"/>
          </a:p>
          <a:p>
            <a:r>
              <a:rPr lang="zh-CN" altLang="en-US" dirty="0"/>
              <a:t> </a:t>
            </a:r>
            <a:r>
              <a:rPr lang="en-US" altLang="zh-CN" dirty="0"/>
              <a:t>typedef struct</a:t>
            </a:r>
          </a:p>
          <a:p>
            <a:r>
              <a:rPr lang="en-US" altLang="zh-CN" dirty="0"/>
              <a:t> {</a:t>
            </a:r>
          </a:p>
          <a:p>
            <a:r>
              <a:rPr lang="en-US" altLang="zh-CN" dirty="0"/>
              <a:t>      char *</a:t>
            </a:r>
            <a:r>
              <a:rPr lang="en-US" altLang="zh-CN" dirty="0" err="1"/>
              <a:t>ch</a:t>
            </a:r>
            <a:r>
              <a:rPr lang="en-US" altLang="zh-CN" dirty="0"/>
              <a:t>; </a:t>
            </a:r>
          </a:p>
          <a:p>
            <a:r>
              <a:rPr lang="en-US" altLang="zh-CN" dirty="0"/>
              <a:t>      int length; </a:t>
            </a:r>
          </a:p>
          <a:p>
            <a:r>
              <a:rPr lang="en-US" altLang="zh-CN" dirty="0"/>
              <a:t> } </a:t>
            </a:r>
            <a:r>
              <a:rPr lang="en-US" altLang="zh-CN" dirty="0" err="1"/>
              <a:t>HString</a:t>
            </a:r>
            <a:r>
              <a:rPr lang="en-US" altLang="zh-CN" dirty="0"/>
              <a:t>;</a:t>
            </a:r>
            <a:endParaRPr lang="zh-CN" altLang="en-US" dirty="0"/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68FDB34A-454E-4F00-8D4E-41BF18E14A60}"/>
              </a:ext>
            </a:extLst>
          </p:cNvPr>
          <p:cNvSpPr txBox="1"/>
          <p:nvPr/>
        </p:nvSpPr>
        <p:spPr>
          <a:xfrm>
            <a:off x="2136399" y="5075468"/>
            <a:ext cx="4839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串操作仍是基于“字符序列的复制”进行的</a:t>
            </a:r>
          </a:p>
        </p:txBody>
      </p:sp>
    </p:spTree>
    <p:extLst>
      <p:ext uri="{BB962C8B-B14F-4D97-AF65-F5344CB8AC3E}">
        <p14:creationId xmlns:p14="http://schemas.microsoft.com/office/powerpoint/2010/main" val="1916352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 animBg="1"/>
      <p:bldP spid="150" grpId="0"/>
      <p:bldP spid="151" grpId="0" animBg="1"/>
      <p:bldP spid="1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2433" y="745728"/>
            <a:ext cx="6714969" cy="450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2000" b="1" dirty="0">
                <a:latin typeface="+mn-lt"/>
                <a:ea typeface="微软雅黑" panose="020B0503020204020204" pitchFamily="34" charset="-122"/>
              </a:rPr>
              <a:t>串联接 </a:t>
            </a:r>
            <a:r>
              <a:rPr lang="en-US" altLang="zh-CN" sz="2000" b="1" dirty="0" err="1">
                <a:latin typeface="+mn-lt"/>
                <a:cs typeface="Times New Roman" panose="02020603050405020304" pitchFamily="18" charset="0"/>
              </a:rPr>
              <a:t>Concat</a:t>
            </a:r>
            <a:r>
              <a:rPr lang="en-US" altLang="zh-CN" sz="2000" b="1" dirty="0">
                <a:latin typeface="+mn-lt"/>
                <a:cs typeface="Times New Roman" panose="02020603050405020304" pitchFamily="18" charset="0"/>
              </a:rPr>
              <a:t>(</a:t>
            </a:r>
            <a:r>
              <a:rPr lang="en-US" altLang="zh-CN" sz="2000" b="1" dirty="0" err="1">
                <a:latin typeface="+mn-lt"/>
                <a:cs typeface="Times New Roman" panose="02020603050405020304" pitchFamily="18" charset="0"/>
              </a:rPr>
              <a:t>HString</a:t>
            </a:r>
            <a:r>
              <a:rPr lang="en-US" altLang="zh-CN" sz="2000" b="1" dirty="0">
                <a:latin typeface="+mn-lt"/>
                <a:cs typeface="Times New Roman" panose="02020603050405020304" pitchFamily="18" charset="0"/>
              </a:rPr>
              <a:t> &amp;T, </a:t>
            </a:r>
            <a:r>
              <a:rPr lang="en-US" altLang="zh-CN" sz="2000" b="1" dirty="0" err="1">
                <a:latin typeface="+mn-lt"/>
                <a:cs typeface="Times New Roman" panose="02020603050405020304" pitchFamily="18" charset="0"/>
              </a:rPr>
              <a:t>HString</a:t>
            </a:r>
            <a:r>
              <a:rPr lang="en-US" altLang="zh-CN" sz="2000" b="1" dirty="0">
                <a:latin typeface="+mn-lt"/>
                <a:cs typeface="Times New Roman" panose="02020603050405020304" pitchFamily="18" charset="0"/>
              </a:rPr>
              <a:t> S1, </a:t>
            </a:r>
            <a:r>
              <a:rPr lang="en-US" altLang="zh-CN" sz="2000" b="1" dirty="0" err="1">
                <a:latin typeface="+mn-lt"/>
                <a:cs typeface="Times New Roman" panose="02020603050405020304" pitchFamily="18" charset="0"/>
              </a:rPr>
              <a:t>HString</a:t>
            </a:r>
            <a:r>
              <a:rPr lang="en-US" altLang="zh-CN" sz="2000" b="1" dirty="0">
                <a:latin typeface="+mn-lt"/>
                <a:cs typeface="Times New Roman" panose="02020603050405020304" pitchFamily="18" charset="0"/>
              </a:rPr>
              <a:t> S2) </a:t>
            </a:r>
            <a:endParaRPr lang="zh-CN" altLang="en-US" sz="2000" b="1" dirty="0">
              <a:solidFill>
                <a:srgbClr val="000000"/>
              </a:solidFill>
              <a:latin typeface="+mn-lt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6741739-5DDC-411B-9565-865811CDF62E}"/>
              </a:ext>
            </a:extLst>
          </p:cNvPr>
          <p:cNvSpPr txBox="1"/>
          <p:nvPr/>
        </p:nvSpPr>
        <p:spPr>
          <a:xfrm>
            <a:off x="4196862" y="1471258"/>
            <a:ext cx="7764319" cy="419089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Status </a:t>
            </a:r>
            <a:r>
              <a:rPr lang="en-US" altLang="zh-CN" dirty="0" err="1">
                <a:ea typeface="Tahoma" panose="020B0604030504040204" pitchFamily="34" charset="0"/>
                <a:cs typeface="Tahoma" panose="020B0604030504040204" pitchFamily="34" charset="0"/>
              </a:rPr>
              <a:t>Concat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( </a:t>
            </a:r>
            <a:r>
              <a:rPr lang="en-US" altLang="zh-CN" dirty="0" err="1">
                <a:ea typeface="Tahoma" panose="020B0604030504040204" pitchFamily="34" charset="0"/>
                <a:cs typeface="Tahoma" panose="020B0604030504040204" pitchFamily="34" charset="0"/>
              </a:rPr>
              <a:t>HString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&amp;T, </a:t>
            </a:r>
            <a:r>
              <a:rPr lang="en-US" altLang="zh-CN" dirty="0" err="1">
                <a:ea typeface="Tahoma" panose="020B0604030504040204" pitchFamily="34" charset="0"/>
                <a:cs typeface="Tahoma" panose="020B0604030504040204" pitchFamily="34" charset="0"/>
              </a:rPr>
              <a:t>HString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S1, </a:t>
            </a:r>
            <a:r>
              <a:rPr lang="en-US" altLang="zh-CN" dirty="0" err="1">
                <a:ea typeface="Tahoma" panose="020B0604030504040204" pitchFamily="34" charset="0"/>
                <a:cs typeface="Tahoma" panose="020B0604030504040204" pitchFamily="34" charset="0"/>
              </a:rPr>
              <a:t>HString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S2 ) { 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    // </a:t>
            </a:r>
            <a:r>
              <a:rPr lang="zh-CN" altLang="en-US" dirty="0">
                <a:cs typeface="Tahoma" panose="020B0604030504040204" pitchFamily="34" charset="0"/>
              </a:rPr>
              <a:t>用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zh-CN" altLang="en-US" dirty="0">
                <a:cs typeface="Tahoma" panose="020B0604030504040204" pitchFamily="34" charset="0"/>
              </a:rPr>
              <a:t>返回由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S1</a:t>
            </a:r>
            <a:r>
              <a:rPr lang="zh-CN" altLang="en-US" dirty="0">
                <a:cs typeface="Tahoma" panose="020B0604030504040204" pitchFamily="34" charset="0"/>
              </a:rPr>
              <a:t>和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S2</a:t>
            </a:r>
            <a:r>
              <a:rPr lang="zh-CN" altLang="en-US" dirty="0">
                <a:cs typeface="Tahoma" panose="020B0604030504040204" pitchFamily="34" charset="0"/>
              </a:rPr>
              <a:t>联接而成的新串 </a:t>
            </a:r>
            <a:endParaRPr lang="en-US" altLang="zh-CN" dirty="0"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    if (T.ch) free(T.ch); // </a:t>
            </a:r>
            <a:r>
              <a:rPr lang="zh-CN" altLang="en-US" dirty="0">
                <a:cs typeface="Tahoma" panose="020B0604030504040204" pitchFamily="34" charset="0"/>
              </a:rPr>
              <a:t>释放旧空间 </a:t>
            </a:r>
            <a:endParaRPr lang="en-US" altLang="zh-CN" dirty="0"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    if ( !(T.ch = (char *) malloc( ( S1.length + S2.length ) * </a:t>
            </a:r>
            <a:r>
              <a:rPr lang="en-US" altLang="zh-CN" dirty="0" err="1">
                <a:ea typeface="Tahoma" panose="020B0604030504040204" pitchFamily="34" charset="0"/>
                <a:cs typeface="Tahoma" panose="020B0604030504040204" pitchFamily="34" charset="0"/>
              </a:rPr>
              <a:t>sizeof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(char) )))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           exit (OVERFLOW); 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    T.ch[ 0 .. S1.length - 1 ] = S1.ch[ 0 .. S1.length - 1 ]; 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zh-CN" dirty="0" err="1">
                <a:ea typeface="Tahoma" panose="020B0604030504040204" pitchFamily="34" charset="0"/>
                <a:cs typeface="Tahoma" panose="020B0604030504040204" pitchFamily="34" charset="0"/>
              </a:rPr>
              <a:t>T.length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= S1.length + S2.length;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    T.ch[ S1.length .. </a:t>
            </a:r>
            <a:r>
              <a:rPr lang="en-US" altLang="zh-CN" dirty="0" err="1">
                <a:ea typeface="Tahoma" panose="020B0604030504040204" pitchFamily="34" charset="0"/>
                <a:cs typeface="Tahoma" panose="020B0604030504040204" pitchFamily="34" charset="0"/>
              </a:rPr>
              <a:t>T.length</a:t>
            </a: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- 1 ] = S2.ch[ 0 .. S2.length - 1 ]; 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    return OK; 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US" altLang="zh-CN" dirty="0">
                <a:ea typeface="Tahoma" panose="020B0604030504040204" pitchFamily="34" charset="0"/>
                <a:cs typeface="Tahoma" panose="020B0604030504040204" pitchFamily="34" charset="0"/>
              </a:rPr>
              <a:t> } // </a:t>
            </a:r>
            <a:r>
              <a:rPr lang="en-US" altLang="zh-CN" dirty="0" err="1">
                <a:ea typeface="Tahoma" panose="020B0604030504040204" pitchFamily="34" charset="0"/>
                <a:cs typeface="Tahoma" panose="020B0604030504040204" pitchFamily="34" charset="0"/>
              </a:rPr>
              <a:t>Concat</a:t>
            </a:r>
            <a:endParaRPr lang="zh-CN" altLang="en-US" dirty="0"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207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/>
          <p:cNvGraphicFramePr/>
          <p:nvPr/>
        </p:nvGraphicFramePr>
        <p:xfrm>
          <a:off x="3348182" y="2283121"/>
          <a:ext cx="5508335" cy="36722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930218" y="2339655"/>
            <a:ext cx="3821638" cy="1981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n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个字符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C1,C2,...,Cn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组成的串记作：</a:t>
            </a:r>
          </a:p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s = 'C1C2...Cn'     n&gt;=0</a:t>
            </a:r>
          </a:p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其中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: s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为</a:t>
            </a: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串名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， 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C1C2...Cn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为</a:t>
            </a: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串值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endParaRPr lang="en-US" altLang="zh-CN" sz="1600" dirty="0">
              <a:solidFill>
                <a:srgbClr val="000000"/>
              </a:solidFill>
              <a:cs typeface="+mn-ea"/>
              <a:sym typeface="+mn-lt"/>
            </a:endParaRPr>
          </a:p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C</a:t>
            </a:r>
            <a:r>
              <a:rPr lang="en-US" altLang="zh-CN" sz="1600" baseline="-25000" dirty="0">
                <a:solidFill>
                  <a:srgbClr val="000000"/>
                </a:solidFill>
                <a:cs typeface="+mn-ea"/>
                <a:sym typeface="+mn-lt"/>
              </a:rPr>
              <a:t>i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(1</a:t>
            </a:r>
            <a:r>
              <a:rPr lang="en-US" altLang="zh-CN" sz="1600" dirty="0"/>
              <a:t>≤i≤n)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 可以是字母、数字或其他字符</a:t>
            </a:r>
            <a:endParaRPr lang="en-US" altLang="zh-CN" sz="1600" dirty="0">
              <a:solidFill>
                <a:srgbClr val="000000"/>
              </a:solidFill>
              <a:cs typeface="+mn-ea"/>
              <a:sym typeface="+mn-lt"/>
            </a:endParaRPr>
          </a:p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所有可用字符的集合，称为</a:t>
            </a: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字符表</a:t>
            </a:r>
            <a:endParaRPr lang="en-US" altLang="zh-CN" sz="1600" dirty="0">
              <a:solidFill>
                <a:srgbClr val="FF0000"/>
              </a:solidFill>
              <a:cs typeface="+mn-ea"/>
              <a:sym typeface="+mn-lt"/>
            </a:endParaRPr>
          </a:p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串中所包含的字符个数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n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称为</a:t>
            </a: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串的长度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949129" y="2020720"/>
            <a:ext cx="4275960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串：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由零个或多个</a:t>
            </a:r>
            <a:r>
              <a:rPr lang="zh-CN" altLang="en-US" dirty="0">
                <a:solidFill>
                  <a:srgbClr val="FF0000"/>
                </a:solidFill>
                <a:cs typeface="+mn-ea"/>
                <a:sym typeface="+mn-lt"/>
              </a:rPr>
              <a:t>字符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组成的有限序列。</a:t>
            </a:r>
          </a:p>
          <a:p>
            <a:pPr defTabSz="685800"/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60466" y="4522681"/>
            <a:ext cx="3663194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空白串：</a:t>
            </a:r>
            <a:r>
              <a:rPr lang="zh-CN" altLang="en-US" dirty="0"/>
              <a:t>由一个或多个空格字符组</a:t>
            </a:r>
            <a:endParaRPr lang="en-US" altLang="zh-CN" dirty="0"/>
          </a:p>
          <a:p>
            <a:pPr defTabSz="685800"/>
            <a:r>
              <a:rPr lang="en-US" altLang="zh-CN" dirty="0"/>
              <a:t>                </a:t>
            </a:r>
            <a:r>
              <a:rPr lang="zh-CN" altLang="en-US" dirty="0"/>
              <a:t>成的串。 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87092" y="1897824"/>
            <a:ext cx="2985630" cy="7541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空串：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不含字符的串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长度为零的串，</a:t>
            </a:r>
            <a:r>
              <a:rPr lang="zh-CN" altLang="en-US" dirty="0"/>
              <a:t>记作</a:t>
            </a:r>
            <a:r>
              <a:rPr lang="en-US" altLang="zh-CN" dirty="0"/>
              <a:t>Ø</a:t>
            </a:r>
            <a:r>
              <a:rPr lang="zh-CN" altLang="en-US" dirty="0"/>
              <a:t>。</a:t>
            </a:r>
            <a:endParaRPr lang="zh-CN" altLang="en-US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787092" y="3888305"/>
            <a:ext cx="3385269" cy="142654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子串：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串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中任意个连续的字符组成的子序列称为串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的子串。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主串：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包含某个子串的串。</a:t>
            </a:r>
          </a:p>
          <a:p>
            <a:pPr algn="r" defTabSz="685800"/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880909" y="3991410"/>
            <a:ext cx="7617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-15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04</a:t>
            </a:r>
          </a:p>
          <a:p>
            <a:pPr algn="ctr"/>
            <a:endParaRPr lang="zh-CN" altLang="en-US" sz="3200" spc="-15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880908" y="1900111"/>
            <a:ext cx="7617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-15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3200" spc="-15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33778" y="1821008"/>
            <a:ext cx="7617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-15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4800" spc="-15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33778" y="4385208"/>
            <a:ext cx="7617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-15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3200" spc="-15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141685" y="372676"/>
            <a:ext cx="4203131" cy="965317"/>
            <a:chOff x="716110" y="187653"/>
            <a:chExt cx="4203131" cy="965317"/>
          </a:xfrm>
        </p:grpSpPr>
        <p:sp>
          <p:nvSpPr>
            <p:cNvPr id="19" name="文本框 18"/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 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串的定义与操作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166889" y="752860"/>
              <a:ext cx="27972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4.1.1. 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串的基本概念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7787092" y="4969326"/>
            <a:ext cx="2912104" cy="1248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例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  </a:t>
            </a:r>
            <a:r>
              <a:rPr lang="en-US" altLang="zh-CN" sz="1600" dirty="0" err="1">
                <a:solidFill>
                  <a:srgbClr val="000000"/>
                </a:solidFill>
                <a:cs typeface="+mn-ea"/>
                <a:sym typeface="+mn-lt"/>
              </a:rPr>
              <a:t>st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=“This is a string"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s1=“is"    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s2=“str"   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s3=“This"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70134E8-B2EA-4257-A82B-DB32054F99ED}"/>
              </a:ext>
            </a:extLst>
          </p:cNvPr>
          <p:cNvSpPr txBox="1"/>
          <p:nvPr/>
        </p:nvSpPr>
        <p:spPr>
          <a:xfrm>
            <a:off x="4753943" y="967208"/>
            <a:ext cx="3033149" cy="853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3333CC"/>
              </a:buClr>
              <a:buSzPct val="60000"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空串是任意串的子串，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3333CC"/>
              </a:buClr>
              <a:buSzPct val="60000"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任意串是它自身的字串。</a:t>
            </a:r>
          </a:p>
        </p:txBody>
      </p:sp>
    </p:spTree>
    <p:extLst>
      <p:ext uri="{BB962C8B-B14F-4D97-AF65-F5344CB8AC3E}">
        <p14:creationId xmlns:p14="http://schemas.microsoft.com/office/powerpoint/2010/main" val="258140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3" grpId="0"/>
      <p:bldP spid="4" grpId="0"/>
      <p:bldP spid="6" grpId="0"/>
      <p:bldP spid="8" grpId="0"/>
      <p:bldP spid="10" grpId="0"/>
      <p:bldP spid="14" grpId="0"/>
      <p:bldP spid="15" grpId="0"/>
      <p:bldP spid="16" grpId="0"/>
      <p:bldP spid="17" grpId="0"/>
      <p:bldP spid="24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5183" y="781239"/>
            <a:ext cx="6714969" cy="449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串插入</a:t>
            </a:r>
            <a:r>
              <a:rPr lang="en-US" altLang="zh-CN" sz="2000" b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StrInsert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HString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 &amp;S, int pos, </a:t>
            </a:r>
            <a:r>
              <a:rPr lang="en-US" altLang="zh-CN" sz="2000" b="1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HString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 T)</a:t>
            </a:r>
            <a:endParaRPr lang="zh-CN" altLang="en-US" sz="2000" b="1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1038B4E-0BE6-48F7-96AA-E7B726409F69}"/>
              </a:ext>
            </a:extLst>
          </p:cNvPr>
          <p:cNvSpPr txBox="1"/>
          <p:nvPr/>
        </p:nvSpPr>
        <p:spPr>
          <a:xfrm>
            <a:off x="4860895" y="1423542"/>
            <a:ext cx="163571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【</a:t>
            </a:r>
            <a:r>
              <a:rPr lang="zh-CN" altLang="en-US" dirty="0"/>
              <a:t>算法步骤</a:t>
            </a:r>
            <a:r>
              <a:rPr lang="en-US" altLang="zh-CN" dirty="0"/>
              <a:t>】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0AE24A5-6C6B-41A7-9FFC-8CE2C4497B2B}"/>
              </a:ext>
            </a:extLst>
          </p:cNvPr>
          <p:cNvSpPr txBox="1"/>
          <p:nvPr/>
        </p:nvSpPr>
        <p:spPr>
          <a:xfrm>
            <a:off x="4860895" y="1985759"/>
            <a:ext cx="6103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在串</a:t>
            </a:r>
            <a:r>
              <a:rPr lang="en-US" altLang="zh-CN" dirty="0"/>
              <a:t>S</a:t>
            </a:r>
            <a:r>
              <a:rPr lang="zh-CN" altLang="en-US" dirty="0"/>
              <a:t>的第</a:t>
            </a:r>
            <a:r>
              <a:rPr lang="en-US" altLang="zh-CN" dirty="0"/>
              <a:t>pos</a:t>
            </a:r>
            <a:r>
              <a:rPr lang="zh-CN" altLang="en-US" dirty="0"/>
              <a:t>个字符之前插入串</a:t>
            </a:r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6C73A1B-F55E-4426-903A-31EF27577840}"/>
              </a:ext>
            </a:extLst>
          </p:cNvPr>
          <p:cNvSpPr txBox="1"/>
          <p:nvPr/>
        </p:nvSpPr>
        <p:spPr>
          <a:xfrm>
            <a:off x="4875691" y="2453307"/>
            <a:ext cx="7465627" cy="2536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检查</a:t>
            </a:r>
            <a:r>
              <a:rPr lang="en-US" altLang="zh-CN" dirty="0"/>
              <a:t>pos</a:t>
            </a:r>
            <a:r>
              <a:rPr lang="zh-CN" altLang="en-US" dirty="0"/>
              <a:t>位置的合法性 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若</a:t>
            </a:r>
            <a:r>
              <a:rPr lang="en-US" altLang="zh-CN" dirty="0"/>
              <a:t>T</a:t>
            </a:r>
            <a:r>
              <a:rPr lang="zh-CN" altLang="en-US" dirty="0"/>
              <a:t>串非空，则 </a:t>
            </a:r>
            <a:endParaRPr lang="en-US" altLang="zh-CN" dirty="0"/>
          </a:p>
          <a:p>
            <a:pPr marL="720000" indent="-342900">
              <a:lnSpc>
                <a:spcPct val="150000"/>
              </a:lnSpc>
              <a:buClr>
                <a:srgbClr val="FF0000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dirty="0"/>
              <a:t>重新分配字符串</a:t>
            </a:r>
            <a:r>
              <a:rPr lang="en-US" altLang="zh-CN" dirty="0"/>
              <a:t>S</a:t>
            </a:r>
            <a:r>
              <a:rPr lang="zh-CN" altLang="en-US" dirty="0"/>
              <a:t>的存储空间</a:t>
            </a:r>
            <a:endParaRPr lang="en-US" altLang="zh-CN" dirty="0"/>
          </a:p>
          <a:p>
            <a:pPr marL="720000" indent="-342900">
              <a:lnSpc>
                <a:spcPct val="150000"/>
              </a:lnSpc>
              <a:buClr>
                <a:srgbClr val="FF0000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dirty="0"/>
              <a:t>向后移动</a:t>
            </a:r>
            <a:r>
              <a:rPr lang="en-US" altLang="zh-CN" dirty="0"/>
              <a:t>S</a:t>
            </a:r>
            <a:r>
              <a:rPr lang="zh-CN" altLang="en-US" dirty="0"/>
              <a:t>中</a:t>
            </a:r>
            <a:r>
              <a:rPr lang="en-US" altLang="zh-CN" dirty="0"/>
              <a:t>pos</a:t>
            </a:r>
            <a:r>
              <a:rPr lang="zh-CN" altLang="en-US" dirty="0"/>
              <a:t>位置起的所有字符，为</a:t>
            </a:r>
            <a:r>
              <a:rPr lang="en-US" altLang="zh-CN" dirty="0"/>
              <a:t>T</a:t>
            </a:r>
            <a:r>
              <a:rPr lang="zh-CN" altLang="en-US" dirty="0"/>
              <a:t>腾出位置</a:t>
            </a:r>
            <a:endParaRPr lang="en-US" altLang="zh-CN" dirty="0"/>
          </a:p>
          <a:p>
            <a:pPr marL="720000" indent="-342900">
              <a:lnSpc>
                <a:spcPct val="150000"/>
              </a:lnSpc>
              <a:buClr>
                <a:srgbClr val="FF0000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dirty="0"/>
              <a:t>插入字符串</a:t>
            </a:r>
            <a:r>
              <a:rPr lang="en-US" altLang="zh-CN" dirty="0"/>
              <a:t>T</a:t>
            </a:r>
            <a:r>
              <a:rPr lang="zh-CN" altLang="en-US" dirty="0"/>
              <a:t>（将</a:t>
            </a:r>
            <a:r>
              <a:rPr lang="en-US" altLang="zh-CN" dirty="0"/>
              <a:t>T</a:t>
            </a:r>
            <a:r>
              <a:rPr lang="zh-CN" altLang="en-US" dirty="0"/>
              <a:t>复制到</a:t>
            </a:r>
            <a:r>
              <a:rPr lang="en-US" altLang="zh-CN" dirty="0"/>
              <a:t>S</a:t>
            </a:r>
            <a:r>
              <a:rPr lang="zh-CN" altLang="en-US" dirty="0"/>
              <a:t>中</a:t>
            </a:r>
            <a:r>
              <a:rPr lang="en-US" altLang="zh-CN" dirty="0"/>
              <a:t>pos</a:t>
            </a:r>
            <a:r>
              <a:rPr lang="zh-CN" altLang="en-US" dirty="0"/>
              <a:t>之后）</a:t>
            </a:r>
            <a:endParaRPr lang="en-US" altLang="zh-CN" dirty="0"/>
          </a:p>
          <a:p>
            <a:pPr marL="720000" indent="-342900">
              <a:lnSpc>
                <a:spcPct val="150000"/>
              </a:lnSpc>
              <a:buClr>
                <a:srgbClr val="FF0000"/>
              </a:buClr>
              <a:buSzPct val="90000"/>
              <a:buFont typeface="Wingdings" panose="05000000000000000000" pitchFamily="2" charset="2"/>
              <a:buChar char="p"/>
            </a:pPr>
            <a:r>
              <a:rPr lang="zh-CN" altLang="en-US" dirty="0"/>
              <a:t>修改字符串</a:t>
            </a:r>
            <a:r>
              <a:rPr lang="en-US" altLang="zh-CN" dirty="0"/>
              <a:t>S</a:t>
            </a:r>
            <a:r>
              <a:rPr lang="zh-CN" altLang="en-US" dirty="0"/>
              <a:t>的长度 </a:t>
            </a:r>
          </a:p>
        </p:txBody>
      </p:sp>
    </p:spTree>
    <p:extLst>
      <p:ext uri="{BB962C8B-B14F-4D97-AF65-F5344CB8AC3E}">
        <p14:creationId xmlns:p14="http://schemas.microsoft.com/office/powerpoint/2010/main" val="781497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 animBg="1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FAB11F0-3456-4C44-B74F-BC74F0209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1819" y="1142777"/>
            <a:ext cx="7448117" cy="4753032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Status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StrInsert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(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HString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&amp;S, int pos,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HString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T ) {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//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在串 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S 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的第 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pos 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个字符之前插入串 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T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。</a:t>
            </a:r>
            <a:endParaRPr lang="en-US" altLang="zh-CN" sz="1700" dirty="0">
              <a:latin typeface="+mn-lt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//1 ≤ pos ≤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StrLength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(S) + 1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。</a:t>
            </a:r>
            <a:endParaRPr lang="en-US" altLang="zh-CN" sz="1700" dirty="0">
              <a:latin typeface="+mn-lt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if (pos&lt;1 || pos&gt;S.length+1) return ERROR; // pos 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不合法 </a:t>
            </a:r>
            <a:endParaRPr lang="en-US" altLang="zh-CN" sz="1700" dirty="0">
              <a:latin typeface="+mn-lt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if (T. length) {   // T 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非空，则重新分配空间，插入 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T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   if (!( S.ch=(char *)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realloc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(S.ch, (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S.length+T.length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)*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sizeof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(char)) ))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      exit(OVERFLOW);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   for (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i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=S.length-1;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i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&gt;=pos-1; --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i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) // 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为插入 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T 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而腾出位置 </a:t>
            </a:r>
            <a:endParaRPr lang="en-US" altLang="zh-CN" sz="1700" dirty="0">
              <a:latin typeface="+mn-lt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      S.ch[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i+T.length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] = S.ch[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i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];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   S.ch[ pos-1 .. pos+T.length-2 ] = T.ch[ 0 .. T.length-1 ]; // </a:t>
            </a:r>
            <a:r>
              <a:rPr lang="zh-CN" altLang="en-US" sz="1700" dirty="0">
                <a:latin typeface="+mn-lt"/>
                <a:ea typeface="微软雅黑" panose="020B0503020204020204" pitchFamily="34" charset="-122"/>
              </a:rPr>
              <a:t>插人 </a:t>
            </a:r>
            <a:endParaRPr lang="en-US" altLang="zh-CN" sz="1700" dirty="0">
              <a:latin typeface="+mn-lt"/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  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S.length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+= T. length; }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       return OK; }        // </a:t>
            </a:r>
            <a:r>
              <a:rPr lang="en-US" altLang="zh-CN" sz="1700" dirty="0" err="1">
                <a:latin typeface="+mn-lt"/>
                <a:ea typeface="微软雅黑" panose="020B0503020204020204" pitchFamily="34" charset="-122"/>
              </a:rPr>
              <a:t>Strlnsert</a:t>
            </a:r>
            <a:r>
              <a:rPr lang="en-US" altLang="zh-CN" sz="1700" dirty="0">
                <a:latin typeface="+mn-lt"/>
                <a:ea typeface="微软雅黑" panose="020B0503020204020204" pitchFamily="34" charset="-122"/>
              </a:rPr>
              <a:t> </a:t>
            </a:r>
            <a:endParaRPr lang="en-US" altLang="zh-CN" sz="1700" dirty="0">
              <a:solidFill>
                <a:srgbClr val="000000"/>
              </a:solidFill>
              <a:latin typeface="+mn-lt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68867" y="419039"/>
            <a:ext cx="6032643" cy="449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2000" b="1" dirty="0">
                <a:latin typeface="+mn-lt"/>
                <a:ea typeface="微软雅黑" panose="020B0503020204020204" pitchFamily="34" charset="-122"/>
              </a:rPr>
              <a:t>串插入</a:t>
            </a:r>
            <a:r>
              <a:rPr lang="en-US" altLang="zh-CN" sz="2000" b="1" dirty="0" err="1">
                <a:latin typeface="+mn-lt"/>
                <a:ea typeface="微软雅黑" panose="020B0503020204020204" pitchFamily="34" charset="-122"/>
              </a:rPr>
              <a:t>StrInsert</a:t>
            </a:r>
            <a:r>
              <a:rPr lang="en-US" altLang="zh-CN" sz="2000" b="1" dirty="0">
                <a:latin typeface="+mn-lt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latin typeface="+mn-lt"/>
                <a:ea typeface="微软雅黑" panose="020B0503020204020204" pitchFamily="34" charset="-122"/>
              </a:rPr>
              <a:t>HString</a:t>
            </a:r>
            <a:r>
              <a:rPr lang="en-US" altLang="zh-CN" sz="2000" b="1" dirty="0">
                <a:latin typeface="+mn-lt"/>
                <a:ea typeface="微软雅黑" panose="020B0503020204020204" pitchFamily="34" charset="-122"/>
              </a:rPr>
              <a:t> &amp;S, int pos, </a:t>
            </a:r>
            <a:r>
              <a:rPr lang="en-US" altLang="zh-CN" sz="2000" b="1" dirty="0" err="1">
                <a:latin typeface="+mn-lt"/>
                <a:ea typeface="微软雅黑" panose="020B0503020204020204" pitchFamily="34" charset="-122"/>
              </a:rPr>
              <a:t>HString</a:t>
            </a:r>
            <a:r>
              <a:rPr lang="en-US" altLang="zh-CN" sz="2000" b="1" dirty="0">
                <a:latin typeface="+mn-lt"/>
                <a:ea typeface="微软雅黑" panose="020B0503020204020204" pitchFamily="34" charset="-122"/>
              </a:rPr>
              <a:t> T)</a:t>
            </a:r>
            <a:endParaRPr lang="zh-CN" altLang="en-US" sz="2000" b="1" dirty="0">
              <a:solidFill>
                <a:srgbClr val="000000"/>
              </a:solidFill>
              <a:latin typeface="+mn-lt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411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807044" y="485107"/>
            <a:ext cx="4203131" cy="5023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堆分配存储表示</a:t>
            </a:r>
          </a:p>
        </p:txBody>
      </p:sp>
      <p:grpSp>
        <p:nvGrpSpPr>
          <p:cNvPr id="89" name="组合 88"/>
          <p:cNvGrpSpPr/>
          <p:nvPr/>
        </p:nvGrpSpPr>
        <p:grpSpPr>
          <a:xfrm>
            <a:off x="6649896" y="4987064"/>
            <a:ext cx="670866" cy="670901"/>
            <a:chOff x="6443245" y="4780605"/>
            <a:chExt cx="751188" cy="751188"/>
          </a:xfrm>
          <a:solidFill>
            <a:schemeClr val="bg1"/>
          </a:solidFill>
        </p:grpSpPr>
        <p:sp>
          <p:nvSpPr>
            <p:cNvPr id="90" name="椭圆 89"/>
            <p:cNvSpPr/>
            <p:nvPr/>
          </p:nvSpPr>
          <p:spPr>
            <a:xfrm>
              <a:off x="6443245" y="4780605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91" name="组合 90"/>
            <p:cNvGrpSpPr/>
            <p:nvPr/>
          </p:nvGrpSpPr>
          <p:grpSpPr>
            <a:xfrm>
              <a:off x="6600772" y="4925106"/>
              <a:ext cx="482922" cy="481856"/>
              <a:chOff x="3175" y="4763"/>
              <a:chExt cx="717550" cy="715963"/>
            </a:xfrm>
            <a:grpFill/>
          </p:grpSpPr>
          <p:sp>
            <p:nvSpPr>
              <p:cNvPr id="92" name="Freeform 9"/>
              <p:cNvSpPr/>
              <p:nvPr/>
            </p:nvSpPr>
            <p:spPr bwMode="auto">
              <a:xfrm>
                <a:off x="434975" y="439738"/>
                <a:ext cx="285750" cy="280988"/>
              </a:xfrm>
              <a:custGeom>
                <a:avLst/>
                <a:gdLst>
                  <a:gd name="T0" fmla="*/ 68 w 75"/>
                  <a:gd name="T1" fmla="*/ 42 h 74"/>
                  <a:gd name="T2" fmla="*/ 25 w 75"/>
                  <a:gd name="T3" fmla="*/ 0 h 74"/>
                  <a:gd name="T4" fmla="*/ 0 w 75"/>
                  <a:gd name="T5" fmla="*/ 24 h 74"/>
                  <a:gd name="T6" fmla="*/ 43 w 75"/>
                  <a:gd name="T7" fmla="*/ 67 h 74"/>
                  <a:gd name="T8" fmla="*/ 68 w 75"/>
                  <a:gd name="T9" fmla="*/ 67 h 74"/>
                  <a:gd name="T10" fmla="*/ 68 w 75"/>
                  <a:gd name="T11" fmla="*/ 4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" h="74">
                    <a:moveTo>
                      <a:pt x="68" y="42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9" y="10"/>
                      <a:pt x="10" y="18"/>
                      <a:pt x="0" y="24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50" y="74"/>
                      <a:pt x="61" y="74"/>
                      <a:pt x="68" y="67"/>
                    </a:cubicBezTo>
                    <a:cubicBezTo>
                      <a:pt x="75" y="60"/>
                      <a:pt x="75" y="49"/>
                      <a:pt x="68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93" name="Freeform 10"/>
              <p:cNvSpPr>
                <a:spLocks noEditPoints="1"/>
              </p:cNvSpPr>
              <p:nvPr/>
            </p:nvSpPr>
            <p:spPr bwMode="auto">
              <a:xfrm>
                <a:off x="3175" y="4763"/>
                <a:ext cx="530225" cy="533400"/>
              </a:xfrm>
              <a:custGeom>
                <a:avLst/>
                <a:gdLst>
                  <a:gd name="T0" fmla="*/ 139 w 139"/>
                  <a:gd name="T1" fmla="*/ 70 h 140"/>
                  <a:gd name="T2" fmla="*/ 70 w 139"/>
                  <a:gd name="T3" fmla="*/ 0 h 140"/>
                  <a:gd name="T4" fmla="*/ 0 w 139"/>
                  <a:gd name="T5" fmla="*/ 70 h 140"/>
                  <a:gd name="T6" fmla="*/ 70 w 139"/>
                  <a:gd name="T7" fmla="*/ 140 h 140"/>
                  <a:gd name="T8" fmla="*/ 139 w 139"/>
                  <a:gd name="T9" fmla="*/ 70 h 140"/>
                  <a:gd name="T10" fmla="*/ 70 w 139"/>
                  <a:gd name="T11" fmla="*/ 122 h 140"/>
                  <a:gd name="T12" fmla="*/ 17 w 139"/>
                  <a:gd name="T13" fmla="*/ 70 h 140"/>
                  <a:gd name="T14" fmla="*/ 70 w 139"/>
                  <a:gd name="T15" fmla="*/ 17 h 140"/>
                  <a:gd name="T16" fmla="*/ 122 w 139"/>
                  <a:gd name="T17" fmla="*/ 70 h 140"/>
                  <a:gd name="T18" fmla="*/ 70 w 139"/>
                  <a:gd name="T19" fmla="*/ 12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140">
                    <a:moveTo>
                      <a:pt x="139" y="70"/>
                    </a:moveTo>
                    <a:cubicBezTo>
                      <a:pt x="139" y="31"/>
                      <a:pt x="108" y="0"/>
                      <a:pt x="70" y="0"/>
                    </a:cubicBezTo>
                    <a:cubicBezTo>
                      <a:pt x="31" y="0"/>
                      <a:pt x="0" y="31"/>
                      <a:pt x="0" y="70"/>
                    </a:cubicBezTo>
                    <a:cubicBezTo>
                      <a:pt x="0" y="108"/>
                      <a:pt x="31" y="140"/>
                      <a:pt x="70" y="140"/>
                    </a:cubicBezTo>
                    <a:cubicBezTo>
                      <a:pt x="108" y="140"/>
                      <a:pt x="139" y="108"/>
                      <a:pt x="139" y="70"/>
                    </a:cubicBezTo>
                    <a:close/>
                    <a:moveTo>
                      <a:pt x="70" y="122"/>
                    </a:moveTo>
                    <a:cubicBezTo>
                      <a:pt x="41" y="122"/>
                      <a:pt x="17" y="99"/>
                      <a:pt x="17" y="70"/>
                    </a:cubicBezTo>
                    <a:cubicBezTo>
                      <a:pt x="17" y="41"/>
                      <a:pt x="41" y="17"/>
                      <a:pt x="70" y="17"/>
                    </a:cubicBezTo>
                    <a:cubicBezTo>
                      <a:pt x="98" y="17"/>
                      <a:pt x="122" y="41"/>
                      <a:pt x="122" y="70"/>
                    </a:cubicBezTo>
                    <a:cubicBezTo>
                      <a:pt x="122" y="99"/>
                      <a:pt x="98" y="122"/>
                      <a:pt x="70" y="1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94" name="Freeform 11"/>
              <p:cNvSpPr/>
              <p:nvPr/>
            </p:nvSpPr>
            <p:spPr bwMode="auto">
              <a:xfrm>
                <a:off x="114300" y="115888"/>
                <a:ext cx="157163" cy="155575"/>
              </a:xfrm>
              <a:custGeom>
                <a:avLst/>
                <a:gdLst>
                  <a:gd name="T0" fmla="*/ 0 w 41"/>
                  <a:gd name="T1" fmla="*/ 41 h 41"/>
                  <a:gd name="T2" fmla="*/ 12 w 41"/>
                  <a:gd name="T3" fmla="*/ 41 h 41"/>
                  <a:gd name="T4" fmla="*/ 41 w 41"/>
                  <a:gd name="T5" fmla="*/ 12 h 41"/>
                  <a:gd name="T6" fmla="*/ 41 w 41"/>
                  <a:gd name="T7" fmla="*/ 0 h 41"/>
                  <a:gd name="T8" fmla="*/ 0 w 41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0" y="41"/>
                    </a:moveTo>
                    <a:cubicBezTo>
                      <a:pt x="12" y="41"/>
                      <a:pt x="12" y="41"/>
                      <a:pt x="12" y="41"/>
                    </a:cubicBezTo>
                    <a:cubicBezTo>
                      <a:pt x="12" y="25"/>
                      <a:pt x="25" y="12"/>
                      <a:pt x="41" y="12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5" name="组合 94"/>
          <p:cNvGrpSpPr/>
          <p:nvPr/>
        </p:nvGrpSpPr>
        <p:grpSpPr>
          <a:xfrm>
            <a:off x="6649896" y="2153335"/>
            <a:ext cx="670866" cy="670901"/>
            <a:chOff x="6443245" y="1611109"/>
            <a:chExt cx="751188" cy="751188"/>
          </a:xfrm>
          <a:solidFill>
            <a:schemeClr val="bg1"/>
          </a:solidFill>
        </p:grpSpPr>
        <p:sp>
          <p:nvSpPr>
            <p:cNvPr id="96" name="椭圆 95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7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6649896" y="3600309"/>
            <a:ext cx="670866" cy="670901"/>
            <a:chOff x="6443245" y="3204483"/>
            <a:chExt cx="751188" cy="751188"/>
          </a:xfrm>
          <a:solidFill>
            <a:schemeClr val="bg1"/>
          </a:solidFill>
        </p:grpSpPr>
        <p:sp>
          <p:nvSpPr>
            <p:cNvPr id="99" name="椭圆 98"/>
            <p:cNvSpPr/>
            <p:nvPr/>
          </p:nvSpPr>
          <p:spPr>
            <a:xfrm>
              <a:off x="6443245" y="3204483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00" name="Freeform 33"/>
            <p:cNvSpPr>
              <a:spLocks noEditPoints="1"/>
            </p:cNvSpPr>
            <p:nvPr/>
          </p:nvSpPr>
          <p:spPr bwMode="auto">
            <a:xfrm>
              <a:off x="6534210" y="3329085"/>
              <a:ext cx="554928" cy="455936"/>
            </a:xfrm>
            <a:custGeom>
              <a:avLst/>
              <a:gdLst>
                <a:gd name="T0" fmla="*/ 221 w 244"/>
                <a:gd name="T1" fmla="*/ 66 h 200"/>
                <a:gd name="T2" fmla="*/ 207 w 244"/>
                <a:gd name="T3" fmla="*/ 80 h 200"/>
                <a:gd name="T4" fmla="*/ 221 w 244"/>
                <a:gd name="T5" fmla="*/ 93 h 200"/>
                <a:gd name="T6" fmla="*/ 235 w 244"/>
                <a:gd name="T7" fmla="*/ 80 h 200"/>
                <a:gd name="T8" fmla="*/ 221 w 244"/>
                <a:gd name="T9" fmla="*/ 66 h 200"/>
                <a:gd name="T10" fmla="*/ 23 w 244"/>
                <a:gd name="T11" fmla="*/ 66 h 200"/>
                <a:gd name="T12" fmla="*/ 9 w 244"/>
                <a:gd name="T13" fmla="*/ 80 h 200"/>
                <a:gd name="T14" fmla="*/ 23 w 244"/>
                <a:gd name="T15" fmla="*/ 93 h 200"/>
                <a:gd name="T16" fmla="*/ 37 w 244"/>
                <a:gd name="T17" fmla="*/ 80 h 200"/>
                <a:gd name="T18" fmla="*/ 23 w 244"/>
                <a:gd name="T19" fmla="*/ 66 h 200"/>
                <a:gd name="T20" fmla="*/ 180 w 244"/>
                <a:gd name="T21" fmla="*/ 41 h 200"/>
                <a:gd name="T22" fmla="*/ 160 w 244"/>
                <a:gd name="T23" fmla="*/ 61 h 200"/>
                <a:gd name="T24" fmla="*/ 180 w 244"/>
                <a:gd name="T25" fmla="*/ 82 h 200"/>
                <a:gd name="T26" fmla="*/ 201 w 244"/>
                <a:gd name="T27" fmla="*/ 61 h 200"/>
                <a:gd name="T28" fmla="*/ 180 w 244"/>
                <a:gd name="T29" fmla="*/ 41 h 200"/>
                <a:gd name="T30" fmla="*/ 244 w 244"/>
                <a:gd name="T31" fmla="*/ 166 h 200"/>
                <a:gd name="T32" fmla="*/ 220 w 244"/>
                <a:gd name="T33" fmla="*/ 166 h 200"/>
                <a:gd name="T34" fmla="*/ 220 w 244"/>
                <a:gd name="T35" fmla="*/ 123 h 200"/>
                <a:gd name="T36" fmla="*/ 215 w 244"/>
                <a:gd name="T37" fmla="*/ 102 h 200"/>
                <a:gd name="T38" fmla="*/ 221 w 244"/>
                <a:gd name="T39" fmla="*/ 101 h 200"/>
                <a:gd name="T40" fmla="*/ 244 w 244"/>
                <a:gd name="T41" fmla="*/ 124 h 200"/>
                <a:gd name="T42" fmla="*/ 244 w 244"/>
                <a:gd name="T43" fmla="*/ 166 h 200"/>
                <a:gd name="T44" fmla="*/ 64 w 244"/>
                <a:gd name="T45" fmla="*/ 41 h 200"/>
                <a:gd name="T46" fmla="*/ 43 w 244"/>
                <a:gd name="T47" fmla="*/ 61 h 200"/>
                <a:gd name="T48" fmla="*/ 64 w 244"/>
                <a:gd name="T49" fmla="*/ 82 h 200"/>
                <a:gd name="T50" fmla="*/ 84 w 244"/>
                <a:gd name="T51" fmla="*/ 61 h 200"/>
                <a:gd name="T52" fmla="*/ 64 w 244"/>
                <a:gd name="T53" fmla="*/ 41 h 200"/>
                <a:gd name="T54" fmla="*/ 23 w 244"/>
                <a:gd name="T55" fmla="*/ 101 h 200"/>
                <a:gd name="T56" fmla="*/ 29 w 244"/>
                <a:gd name="T57" fmla="*/ 102 h 200"/>
                <a:gd name="T58" fmla="*/ 24 w 244"/>
                <a:gd name="T59" fmla="*/ 123 h 200"/>
                <a:gd name="T60" fmla="*/ 24 w 244"/>
                <a:gd name="T61" fmla="*/ 166 h 200"/>
                <a:gd name="T62" fmla="*/ 0 w 244"/>
                <a:gd name="T63" fmla="*/ 166 h 200"/>
                <a:gd name="T64" fmla="*/ 0 w 244"/>
                <a:gd name="T65" fmla="*/ 124 h 200"/>
                <a:gd name="T66" fmla="*/ 23 w 244"/>
                <a:gd name="T67" fmla="*/ 101 h 200"/>
                <a:gd name="T68" fmla="*/ 122 w 244"/>
                <a:gd name="T69" fmla="*/ 0 h 200"/>
                <a:gd name="T70" fmla="*/ 92 w 244"/>
                <a:gd name="T71" fmla="*/ 30 h 200"/>
                <a:gd name="T72" fmla="*/ 122 w 244"/>
                <a:gd name="T73" fmla="*/ 60 h 200"/>
                <a:gd name="T74" fmla="*/ 152 w 244"/>
                <a:gd name="T75" fmla="*/ 30 h 200"/>
                <a:gd name="T76" fmla="*/ 122 w 244"/>
                <a:gd name="T77" fmla="*/ 0 h 200"/>
                <a:gd name="T78" fmla="*/ 213 w 244"/>
                <a:gd name="T79" fmla="*/ 182 h 200"/>
                <a:gd name="T80" fmla="*/ 177 w 244"/>
                <a:gd name="T81" fmla="*/ 182 h 200"/>
                <a:gd name="T82" fmla="*/ 177 w 244"/>
                <a:gd name="T83" fmla="*/ 116 h 200"/>
                <a:gd name="T84" fmla="*/ 171 w 244"/>
                <a:gd name="T85" fmla="*/ 91 h 200"/>
                <a:gd name="T86" fmla="*/ 180 w 244"/>
                <a:gd name="T87" fmla="*/ 90 h 200"/>
                <a:gd name="T88" fmla="*/ 213 w 244"/>
                <a:gd name="T89" fmla="*/ 123 h 200"/>
                <a:gd name="T90" fmla="*/ 213 w 244"/>
                <a:gd name="T91" fmla="*/ 182 h 200"/>
                <a:gd name="T92" fmla="*/ 67 w 244"/>
                <a:gd name="T93" fmla="*/ 116 h 200"/>
                <a:gd name="T94" fmla="*/ 67 w 244"/>
                <a:gd name="T95" fmla="*/ 182 h 200"/>
                <a:gd name="T96" fmla="*/ 31 w 244"/>
                <a:gd name="T97" fmla="*/ 182 h 200"/>
                <a:gd name="T98" fmla="*/ 31 w 244"/>
                <a:gd name="T99" fmla="*/ 123 h 200"/>
                <a:gd name="T100" fmla="*/ 64 w 244"/>
                <a:gd name="T101" fmla="*/ 90 h 200"/>
                <a:gd name="T102" fmla="*/ 73 w 244"/>
                <a:gd name="T103" fmla="*/ 91 h 200"/>
                <a:gd name="T104" fmla="*/ 67 w 244"/>
                <a:gd name="T105" fmla="*/ 116 h 200"/>
                <a:gd name="T106" fmla="*/ 74 w 244"/>
                <a:gd name="T107" fmla="*/ 200 h 200"/>
                <a:gd name="T108" fmla="*/ 170 w 244"/>
                <a:gd name="T109" fmla="*/ 200 h 200"/>
                <a:gd name="T110" fmla="*/ 170 w 244"/>
                <a:gd name="T111" fmla="*/ 116 h 200"/>
                <a:gd name="T112" fmla="*/ 122 w 244"/>
                <a:gd name="T113" fmla="*/ 69 h 200"/>
                <a:gd name="T114" fmla="*/ 74 w 244"/>
                <a:gd name="T115" fmla="*/ 116 h 200"/>
                <a:gd name="T116" fmla="*/ 74 w 244"/>
                <a:gd name="T117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4" h="200">
                  <a:moveTo>
                    <a:pt x="221" y="66"/>
                  </a:moveTo>
                  <a:cubicBezTo>
                    <a:pt x="214" y="66"/>
                    <a:pt x="207" y="72"/>
                    <a:pt x="207" y="80"/>
                  </a:cubicBezTo>
                  <a:cubicBezTo>
                    <a:pt x="207" y="87"/>
                    <a:pt x="214" y="93"/>
                    <a:pt x="221" y="93"/>
                  </a:cubicBezTo>
                  <a:cubicBezTo>
                    <a:pt x="229" y="93"/>
                    <a:pt x="235" y="87"/>
                    <a:pt x="235" y="80"/>
                  </a:cubicBezTo>
                  <a:cubicBezTo>
                    <a:pt x="235" y="72"/>
                    <a:pt x="229" y="66"/>
                    <a:pt x="221" y="66"/>
                  </a:cubicBezTo>
                  <a:close/>
                  <a:moveTo>
                    <a:pt x="23" y="66"/>
                  </a:moveTo>
                  <a:cubicBezTo>
                    <a:pt x="15" y="66"/>
                    <a:pt x="9" y="72"/>
                    <a:pt x="9" y="80"/>
                  </a:cubicBezTo>
                  <a:cubicBezTo>
                    <a:pt x="9" y="87"/>
                    <a:pt x="15" y="93"/>
                    <a:pt x="23" y="93"/>
                  </a:cubicBezTo>
                  <a:cubicBezTo>
                    <a:pt x="31" y="93"/>
                    <a:pt x="37" y="87"/>
                    <a:pt x="37" y="80"/>
                  </a:cubicBezTo>
                  <a:cubicBezTo>
                    <a:pt x="37" y="72"/>
                    <a:pt x="31" y="66"/>
                    <a:pt x="23" y="66"/>
                  </a:cubicBezTo>
                  <a:close/>
                  <a:moveTo>
                    <a:pt x="180" y="41"/>
                  </a:moveTo>
                  <a:cubicBezTo>
                    <a:pt x="169" y="41"/>
                    <a:pt x="160" y="50"/>
                    <a:pt x="160" y="61"/>
                  </a:cubicBezTo>
                  <a:cubicBezTo>
                    <a:pt x="160" y="73"/>
                    <a:pt x="169" y="82"/>
                    <a:pt x="180" y="82"/>
                  </a:cubicBezTo>
                  <a:cubicBezTo>
                    <a:pt x="191" y="82"/>
                    <a:pt x="201" y="73"/>
                    <a:pt x="201" y="61"/>
                  </a:cubicBezTo>
                  <a:cubicBezTo>
                    <a:pt x="201" y="50"/>
                    <a:pt x="191" y="41"/>
                    <a:pt x="180" y="41"/>
                  </a:cubicBezTo>
                  <a:close/>
                  <a:moveTo>
                    <a:pt x="244" y="166"/>
                  </a:moveTo>
                  <a:cubicBezTo>
                    <a:pt x="220" y="166"/>
                    <a:pt x="220" y="166"/>
                    <a:pt x="220" y="166"/>
                  </a:cubicBezTo>
                  <a:cubicBezTo>
                    <a:pt x="220" y="123"/>
                    <a:pt x="220" y="123"/>
                    <a:pt x="220" y="123"/>
                  </a:cubicBezTo>
                  <a:cubicBezTo>
                    <a:pt x="220" y="115"/>
                    <a:pt x="218" y="108"/>
                    <a:pt x="215" y="102"/>
                  </a:cubicBezTo>
                  <a:cubicBezTo>
                    <a:pt x="217" y="102"/>
                    <a:pt x="219" y="101"/>
                    <a:pt x="221" y="101"/>
                  </a:cubicBezTo>
                  <a:cubicBezTo>
                    <a:pt x="234" y="101"/>
                    <a:pt x="244" y="111"/>
                    <a:pt x="244" y="124"/>
                  </a:cubicBezTo>
                  <a:lnTo>
                    <a:pt x="244" y="166"/>
                  </a:lnTo>
                  <a:close/>
                  <a:moveTo>
                    <a:pt x="64" y="41"/>
                  </a:moveTo>
                  <a:cubicBezTo>
                    <a:pt x="53" y="41"/>
                    <a:pt x="43" y="50"/>
                    <a:pt x="43" y="61"/>
                  </a:cubicBezTo>
                  <a:cubicBezTo>
                    <a:pt x="43" y="73"/>
                    <a:pt x="53" y="82"/>
                    <a:pt x="64" y="82"/>
                  </a:cubicBezTo>
                  <a:cubicBezTo>
                    <a:pt x="75" y="82"/>
                    <a:pt x="84" y="73"/>
                    <a:pt x="84" y="61"/>
                  </a:cubicBezTo>
                  <a:cubicBezTo>
                    <a:pt x="84" y="50"/>
                    <a:pt x="75" y="41"/>
                    <a:pt x="64" y="41"/>
                  </a:cubicBezTo>
                  <a:close/>
                  <a:moveTo>
                    <a:pt x="23" y="101"/>
                  </a:moveTo>
                  <a:cubicBezTo>
                    <a:pt x="25" y="101"/>
                    <a:pt x="27" y="102"/>
                    <a:pt x="29" y="102"/>
                  </a:cubicBezTo>
                  <a:cubicBezTo>
                    <a:pt x="26" y="108"/>
                    <a:pt x="24" y="115"/>
                    <a:pt x="24" y="123"/>
                  </a:cubicBezTo>
                  <a:cubicBezTo>
                    <a:pt x="24" y="166"/>
                    <a:pt x="24" y="166"/>
                    <a:pt x="24" y="166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11"/>
                    <a:pt x="11" y="101"/>
                    <a:pt x="23" y="101"/>
                  </a:cubicBezTo>
                  <a:close/>
                  <a:moveTo>
                    <a:pt x="122" y="0"/>
                  </a:moveTo>
                  <a:cubicBezTo>
                    <a:pt x="105" y="0"/>
                    <a:pt x="92" y="13"/>
                    <a:pt x="92" y="30"/>
                  </a:cubicBezTo>
                  <a:cubicBezTo>
                    <a:pt x="92" y="47"/>
                    <a:pt x="105" y="60"/>
                    <a:pt x="122" y="60"/>
                  </a:cubicBezTo>
                  <a:cubicBezTo>
                    <a:pt x="139" y="60"/>
                    <a:pt x="152" y="47"/>
                    <a:pt x="152" y="30"/>
                  </a:cubicBezTo>
                  <a:cubicBezTo>
                    <a:pt x="152" y="13"/>
                    <a:pt x="139" y="0"/>
                    <a:pt x="122" y="0"/>
                  </a:cubicBezTo>
                  <a:close/>
                  <a:moveTo>
                    <a:pt x="213" y="182"/>
                  </a:moveTo>
                  <a:cubicBezTo>
                    <a:pt x="177" y="182"/>
                    <a:pt x="177" y="182"/>
                    <a:pt x="177" y="182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7" y="107"/>
                    <a:pt x="175" y="99"/>
                    <a:pt x="171" y="91"/>
                  </a:cubicBezTo>
                  <a:cubicBezTo>
                    <a:pt x="174" y="90"/>
                    <a:pt x="177" y="90"/>
                    <a:pt x="180" y="90"/>
                  </a:cubicBezTo>
                  <a:cubicBezTo>
                    <a:pt x="198" y="90"/>
                    <a:pt x="213" y="104"/>
                    <a:pt x="213" y="123"/>
                  </a:cubicBezTo>
                  <a:lnTo>
                    <a:pt x="213" y="182"/>
                  </a:lnTo>
                  <a:close/>
                  <a:moveTo>
                    <a:pt x="67" y="116"/>
                  </a:moveTo>
                  <a:cubicBezTo>
                    <a:pt x="67" y="182"/>
                    <a:pt x="67" y="182"/>
                    <a:pt x="67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23"/>
                    <a:pt x="31" y="123"/>
                    <a:pt x="31" y="123"/>
                  </a:cubicBezTo>
                  <a:cubicBezTo>
                    <a:pt x="31" y="104"/>
                    <a:pt x="46" y="90"/>
                    <a:pt x="64" y="90"/>
                  </a:cubicBezTo>
                  <a:cubicBezTo>
                    <a:pt x="67" y="90"/>
                    <a:pt x="70" y="90"/>
                    <a:pt x="73" y="91"/>
                  </a:cubicBezTo>
                  <a:cubicBezTo>
                    <a:pt x="69" y="99"/>
                    <a:pt x="67" y="107"/>
                    <a:pt x="67" y="116"/>
                  </a:cubicBezTo>
                  <a:close/>
                  <a:moveTo>
                    <a:pt x="74" y="200"/>
                  </a:moveTo>
                  <a:cubicBezTo>
                    <a:pt x="170" y="200"/>
                    <a:pt x="170" y="200"/>
                    <a:pt x="170" y="200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170" y="90"/>
                    <a:pt x="148" y="69"/>
                    <a:pt x="122" y="69"/>
                  </a:cubicBezTo>
                  <a:cubicBezTo>
                    <a:pt x="96" y="69"/>
                    <a:pt x="74" y="90"/>
                    <a:pt x="74" y="116"/>
                  </a:cubicBezTo>
                  <a:lnTo>
                    <a:pt x="74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1409341" y="4984520"/>
            <a:ext cx="678499" cy="678535"/>
            <a:chOff x="816774" y="4776910"/>
            <a:chExt cx="759650" cy="759649"/>
          </a:xfrm>
          <a:solidFill>
            <a:schemeClr val="bg1"/>
          </a:solidFill>
        </p:grpSpPr>
        <p:sp>
          <p:nvSpPr>
            <p:cNvPr id="102" name="椭圆 101"/>
            <p:cNvSpPr/>
            <p:nvPr/>
          </p:nvSpPr>
          <p:spPr>
            <a:xfrm>
              <a:off x="816774" y="4776910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103" name="组合 102"/>
            <p:cNvGrpSpPr/>
            <p:nvPr/>
          </p:nvGrpSpPr>
          <p:grpSpPr>
            <a:xfrm>
              <a:off x="927948" y="4902209"/>
              <a:ext cx="469371" cy="442728"/>
              <a:chOff x="244475" y="2743200"/>
              <a:chExt cx="727075" cy="685800"/>
            </a:xfrm>
            <a:grpFill/>
          </p:grpSpPr>
          <p:sp>
            <p:nvSpPr>
              <p:cNvPr id="104" name="Freeform 15"/>
              <p:cNvSpPr>
                <a:spLocks noEditPoints="1"/>
              </p:cNvSpPr>
              <p:nvPr/>
            </p:nvSpPr>
            <p:spPr bwMode="auto">
              <a:xfrm>
                <a:off x="244475" y="3013075"/>
                <a:ext cx="204788" cy="415925"/>
              </a:xfrm>
              <a:custGeom>
                <a:avLst/>
                <a:gdLst>
                  <a:gd name="T0" fmla="*/ 41 w 54"/>
                  <a:gd name="T1" fmla="*/ 13 h 109"/>
                  <a:gd name="T2" fmla="*/ 41 w 54"/>
                  <a:gd name="T3" fmla="*/ 47 h 109"/>
                  <a:gd name="T4" fmla="*/ 13 w 54"/>
                  <a:gd name="T5" fmla="*/ 47 h 109"/>
                  <a:gd name="T6" fmla="*/ 13 w 54"/>
                  <a:gd name="T7" fmla="*/ 13 h 109"/>
                  <a:gd name="T8" fmla="*/ 41 w 54"/>
                  <a:gd name="T9" fmla="*/ 13 h 109"/>
                  <a:gd name="T10" fmla="*/ 50 w 54"/>
                  <a:gd name="T11" fmla="*/ 0 h 109"/>
                  <a:gd name="T12" fmla="*/ 4 w 54"/>
                  <a:gd name="T13" fmla="*/ 0 h 109"/>
                  <a:gd name="T14" fmla="*/ 0 w 54"/>
                  <a:gd name="T15" fmla="*/ 5 h 109"/>
                  <a:gd name="T16" fmla="*/ 0 w 54"/>
                  <a:gd name="T17" fmla="*/ 105 h 109"/>
                  <a:gd name="T18" fmla="*/ 4 w 54"/>
                  <a:gd name="T19" fmla="*/ 109 h 109"/>
                  <a:gd name="T20" fmla="*/ 50 w 54"/>
                  <a:gd name="T21" fmla="*/ 109 h 109"/>
                  <a:gd name="T22" fmla="*/ 54 w 54"/>
                  <a:gd name="T23" fmla="*/ 105 h 109"/>
                  <a:gd name="T24" fmla="*/ 54 w 54"/>
                  <a:gd name="T25" fmla="*/ 5 h 109"/>
                  <a:gd name="T26" fmla="*/ 50 w 54"/>
                  <a:gd name="T2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4" h="109">
                    <a:moveTo>
                      <a:pt x="41" y="13"/>
                    </a:moveTo>
                    <a:cubicBezTo>
                      <a:pt x="41" y="47"/>
                      <a:pt x="41" y="47"/>
                      <a:pt x="41" y="47"/>
                    </a:cubicBezTo>
                    <a:cubicBezTo>
                      <a:pt x="13" y="47"/>
                      <a:pt x="13" y="47"/>
                      <a:pt x="13" y="47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5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07"/>
                      <a:pt x="2" y="109"/>
                      <a:pt x="4" y="109"/>
                    </a:cubicBezTo>
                    <a:cubicBezTo>
                      <a:pt x="50" y="109"/>
                      <a:pt x="50" y="109"/>
                      <a:pt x="50" y="109"/>
                    </a:cubicBezTo>
                    <a:cubicBezTo>
                      <a:pt x="52" y="109"/>
                      <a:pt x="54" y="107"/>
                      <a:pt x="54" y="10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05" name="Freeform 16"/>
              <p:cNvSpPr>
                <a:spLocks noEditPoints="1"/>
              </p:cNvSpPr>
              <p:nvPr/>
            </p:nvSpPr>
            <p:spPr bwMode="auto">
              <a:xfrm>
                <a:off x="500063" y="2914650"/>
                <a:ext cx="207963" cy="514350"/>
              </a:xfrm>
              <a:custGeom>
                <a:avLst/>
                <a:gdLst>
                  <a:gd name="T0" fmla="*/ 42 w 55"/>
                  <a:gd name="T1" fmla="*/ 13 h 135"/>
                  <a:gd name="T2" fmla="*/ 42 w 55"/>
                  <a:gd name="T3" fmla="*/ 81 h 135"/>
                  <a:gd name="T4" fmla="*/ 13 w 55"/>
                  <a:gd name="T5" fmla="*/ 81 h 135"/>
                  <a:gd name="T6" fmla="*/ 13 w 55"/>
                  <a:gd name="T7" fmla="*/ 13 h 135"/>
                  <a:gd name="T8" fmla="*/ 42 w 55"/>
                  <a:gd name="T9" fmla="*/ 13 h 135"/>
                  <a:gd name="T10" fmla="*/ 51 w 55"/>
                  <a:gd name="T11" fmla="*/ 0 h 135"/>
                  <a:gd name="T12" fmla="*/ 5 w 55"/>
                  <a:gd name="T13" fmla="*/ 0 h 135"/>
                  <a:gd name="T14" fmla="*/ 0 w 55"/>
                  <a:gd name="T15" fmla="*/ 5 h 135"/>
                  <a:gd name="T16" fmla="*/ 0 w 55"/>
                  <a:gd name="T17" fmla="*/ 131 h 135"/>
                  <a:gd name="T18" fmla="*/ 5 w 55"/>
                  <a:gd name="T19" fmla="*/ 135 h 135"/>
                  <a:gd name="T20" fmla="*/ 51 w 55"/>
                  <a:gd name="T21" fmla="*/ 135 h 135"/>
                  <a:gd name="T22" fmla="*/ 55 w 55"/>
                  <a:gd name="T23" fmla="*/ 131 h 135"/>
                  <a:gd name="T24" fmla="*/ 55 w 55"/>
                  <a:gd name="T25" fmla="*/ 5 h 135"/>
                  <a:gd name="T26" fmla="*/ 51 w 55"/>
                  <a:gd name="T2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35">
                    <a:moveTo>
                      <a:pt x="42" y="13"/>
                    </a:moveTo>
                    <a:cubicBezTo>
                      <a:pt x="42" y="81"/>
                      <a:pt x="42" y="81"/>
                      <a:pt x="42" y="81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5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33"/>
                      <a:pt x="2" y="135"/>
                      <a:pt x="5" y="135"/>
                    </a:cubicBezTo>
                    <a:cubicBezTo>
                      <a:pt x="51" y="135"/>
                      <a:pt x="51" y="135"/>
                      <a:pt x="51" y="135"/>
                    </a:cubicBezTo>
                    <a:cubicBezTo>
                      <a:pt x="53" y="135"/>
                      <a:pt x="55" y="133"/>
                      <a:pt x="55" y="131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55" y="2"/>
                      <a:pt x="53" y="0"/>
                      <a:pt x="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06" name="Freeform 17"/>
              <p:cNvSpPr>
                <a:spLocks noEditPoints="1"/>
              </p:cNvSpPr>
              <p:nvPr/>
            </p:nvSpPr>
            <p:spPr bwMode="auto">
              <a:xfrm>
                <a:off x="762000" y="2743200"/>
                <a:ext cx="209550" cy="685800"/>
              </a:xfrm>
              <a:custGeom>
                <a:avLst/>
                <a:gdLst>
                  <a:gd name="T0" fmla="*/ 42 w 55"/>
                  <a:gd name="T1" fmla="*/ 13 h 180"/>
                  <a:gd name="T2" fmla="*/ 42 w 55"/>
                  <a:gd name="T3" fmla="*/ 96 h 180"/>
                  <a:gd name="T4" fmla="*/ 13 w 55"/>
                  <a:gd name="T5" fmla="*/ 96 h 180"/>
                  <a:gd name="T6" fmla="*/ 13 w 55"/>
                  <a:gd name="T7" fmla="*/ 13 h 180"/>
                  <a:gd name="T8" fmla="*/ 42 w 55"/>
                  <a:gd name="T9" fmla="*/ 13 h 180"/>
                  <a:gd name="T10" fmla="*/ 50 w 55"/>
                  <a:gd name="T11" fmla="*/ 0 h 180"/>
                  <a:gd name="T12" fmla="*/ 4 w 55"/>
                  <a:gd name="T13" fmla="*/ 0 h 180"/>
                  <a:gd name="T14" fmla="*/ 0 w 55"/>
                  <a:gd name="T15" fmla="*/ 4 h 180"/>
                  <a:gd name="T16" fmla="*/ 0 w 55"/>
                  <a:gd name="T17" fmla="*/ 176 h 180"/>
                  <a:gd name="T18" fmla="*/ 4 w 55"/>
                  <a:gd name="T19" fmla="*/ 180 h 180"/>
                  <a:gd name="T20" fmla="*/ 50 w 55"/>
                  <a:gd name="T21" fmla="*/ 180 h 180"/>
                  <a:gd name="T22" fmla="*/ 55 w 55"/>
                  <a:gd name="T23" fmla="*/ 176 h 180"/>
                  <a:gd name="T24" fmla="*/ 55 w 55"/>
                  <a:gd name="T25" fmla="*/ 4 h 180"/>
                  <a:gd name="T26" fmla="*/ 50 w 55"/>
                  <a:gd name="T27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80">
                    <a:moveTo>
                      <a:pt x="42" y="13"/>
                    </a:moveTo>
                    <a:cubicBezTo>
                      <a:pt x="42" y="96"/>
                      <a:pt x="42" y="96"/>
                      <a:pt x="42" y="9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5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76"/>
                      <a:pt x="0" y="176"/>
                      <a:pt x="0" y="176"/>
                    </a:cubicBezTo>
                    <a:cubicBezTo>
                      <a:pt x="0" y="178"/>
                      <a:pt x="2" y="180"/>
                      <a:pt x="4" y="180"/>
                    </a:cubicBezTo>
                    <a:cubicBezTo>
                      <a:pt x="50" y="180"/>
                      <a:pt x="50" y="180"/>
                      <a:pt x="50" y="180"/>
                    </a:cubicBezTo>
                    <a:cubicBezTo>
                      <a:pt x="53" y="180"/>
                      <a:pt x="55" y="178"/>
                      <a:pt x="55" y="176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2"/>
                      <a:pt x="53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7" name="组合 106"/>
          <p:cNvGrpSpPr/>
          <p:nvPr/>
        </p:nvGrpSpPr>
        <p:grpSpPr>
          <a:xfrm>
            <a:off x="1434785" y="3602006"/>
            <a:ext cx="678499" cy="678535"/>
            <a:chOff x="3424768" y="2961096"/>
            <a:chExt cx="759650" cy="759649"/>
          </a:xfrm>
          <a:solidFill>
            <a:schemeClr val="bg1"/>
          </a:solidFill>
        </p:grpSpPr>
        <p:sp>
          <p:nvSpPr>
            <p:cNvPr id="108" name="椭圆 107"/>
            <p:cNvSpPr/>
            <p:nvPr/>
          </p:nvSpPr>
          <p:spPr>
            <a:xfrm>
              <a:off x="3424768" y="2961096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109" name="组合 108"/>
            <p:cNvGrpSpPr/>
            <p:nvPr/>
          </p:nvGrpSpPr>
          <p:grpSpPr>
            <a:xfrm>
              <a:off x="3602043" y="3071238"/>
              <a:ext cx="405347" cy="482677"/>
              <a:chOff x="10787673" y="2508217"/>
              <a:chExt cx="478426" cy="569698"/>
            </a:xfrm>
            <a:grpFill/>
          </p:grpSpPr>
          <p:sp>
            <p:nvSpPr>
              <p:cNvPr id="110" name="Freeform 25"/>
              <p:cNvSpPr>
                <a:spLocks noEditPoints="1"/>
              </p:cNvSpPr>
              <p:nvPr/>
            </p:nvSpPr>
            <p:spPr bwMode="auto">
              <a:xfrm>
                <a:off x="10787673" y="2508217"/>
                <a:ext cx="478426" cy="569698"/>
              </a:xfrm>
              <a:custGeom>
                <a:avLst/>
                <a:gdLst>
                  <a:gd name="T0" fmla="*/ 145 w 156"/>
                  <a:gd name="T1" fmla="*/ 22 h 178"/>
                  <a:gd name="T2" fmla="*/ 134 w 156"/>
                  <a:gd name="T3" fmla="*/ 22 h 178"/>
                  <a:gd name="T4" fmla="*/ 134 w 156"/>
                  <a:gd name="T5" fmla="*/ 11 h 178"/>
                  <a:gd name="T6" fmla="*/ 123 w 156"/>
                  <a:gd name="T7" fmla="*/ 0 h 178"/>
                  <a:gd name="T8" fmla="*/ 11 w 156"/>
                  <a:gd name="T9" fmla="*/ 0 h 178"/>
                  <a:gd name="T10" fmla="*/ 0 w 156"/>
                  <a:gd name="T11" fmla="*/ 11 h 178"/>
                  <a:gd name="T12" fmla="*/ 0 w 156"/>
                  <a:gd name="T13" fmla="*/ 145 h 178"/>
                  <a:gd name="T14" fmla="*/ 11 w 156"/>
                  <a:gd name="T15" fmla="*/ 156 h 178"/>
                  <a:gd name="T16" fmla="*/ 22 w 156"/>
                  <a:gd name="T17" fmla="*/ 156 h 178"/>
                  <a:gd name="T18" fmla="*/ 22 w 156"/>
                  <a:gd name="T19" fmla="*/ 167 h 178"/>
                  <a:gd name="T20" fmla="*/ 33 w 156"/>
                  <a:gd name="T21" fmla="*/ 178 h 178"/>
                  <a:gd name="T22" fmla="*/ 145 w 156"/>
                  <a:gd name="T23" fmla="*/ 178 h 178"/>
                  <a:gd name="T24" fmla="*/ 156 w 156"/>
                  <a:gd name="T25" fmla="*/ 167 h 178"/>
                  <a:gd name="T26" fmla="*/ 156 w 156"/>
                  <a:gd name="T27" fmla="*/ 33 h 178"/>
                  <a:gd name="T28" fmla="*/ 145 w 156"/>
                  <a:gd name="T29" fmla="*/ 22 h 178"/>
                  <a:gd name="T30" fmla="*/ 11 w 156"/>
                  <a:gd name="T31" fmla="*/ 145 h 178"/>
                  <a:gd name="T32" fmla="*/ 11 w 156"/>
                  <a:gd name="T33" fmla="*/ 11 h 178"/>
                  <a:gd name="T34" fmla="*/ 123 w 156"/>
                  <a:gd name="T35" fmla="*/ 11 h 178"/>
                  <a:gd name="T36" fmla="*/ 123 w 156"/>
                  <a:gd name="T37" fmla="*/ 145 h 178"/>
                  <a:gd name="T38" fmla="*/ 11 w 156"/>
                  <a:gd name="T39" fmla="*/ 145 h 178"/>
                  <a:gd name="T40" fmla="*/ 145 w 156"/>
                  <a:gd name="T41" fmla="*/ 167 h 178"/>
                  <a:gd name="T42" fmla="*/ 33 w 156"/>
                  <a:gd name="T43" fmla="*/ 167 h 178"/>
                  <a:gd name="T44" fmla="*/ 33 w 156"/>
                  <a:gd name="T45" fmla="*/ 156 h 178"/>
                  <a:gd name="T46" fmla="*/ 123 w 156"/>
                  <a:gd name="T47" fmla="*/ 156 h 178"/>
                  <a:gd name="T48" fmla="*/ 134 w 156"/>
                  <a:gd name="T49" fmla="*/ 145 h 178"/>
                  <a:gd name="T50" fmla="*/ 134 w 156"/>
                  <a:gd name="T51" fmla="*/ 33 h 178"/>
                  <a:gd name="T52" fmla="*/ 145 w 156"/>
                  <a:gd name="T53" fmla="*/ 33 h 178"/>
                  <a:gd name="T54" fmla="*/ 145 w 156"/>
                  <a:gd name="T55" fmla="*/ 16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6" h="178">
                    <a:moveTo>
                      <a:pt x="145" y="22"/>
                    </a:moveTo>
                    <a:cubicBezTo>
                      <a:pt x="134" y="22"/>
                      <a:pt x="134" y="22"/>
                      <a:pt x="134" y="22"/>
                    </a:cubicBezTo>
                    <a:cubicBezTo>
                      <a:pt x="134" y="11"/>
                      <a:pt x="134" y="11"/>
                      <a:pt x="134" y="11"/>
                    </a:cubicBezTo>
                    <a:cubicBezTo>
                      <a:pt x="134" y="5"/>
                      <a:pt x="129" y="0"/>
                      <a:pt x="12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51"/>
                      <a:pt x="5" y="156"/>
                      <a:pt x="11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2" y="173"/>
                      <a:pt x="27" y="178"/>
                      <a:pt x="33" y="178"/>
                    </a:cubicBezTo>
                    <a:cubicBezTo>
                      <a:pt x="145" y="178"/>
                      <a:pt x="145" y="178"/>
                      <a:pt x="145" y="178"/>
                    </a:cubicBezTo>
                    <a:cubicBezTo>
                      <a:pt x="151" y="178"/>
                      <a:pt x="156" y="173"/>
                      <a:pt x="156" y="167"/>
                    </a:cubicBezTo>
                    <a:cubicBezTo>
                      <a:pt x="156" y="33"/>
                      <a:pt x="156" y="33"/>
                      <a:pt x="156" y="33"/>
                    </a:cubicBezTo>
                    <a:cubicBezTo>
                      <a:pt x="156" y="27"/>
                      <a:pt x="151" y="22"/>
                      <a:pt x="145" y="22"/>
                    </a:cubicBezTo>
                    <a:close/>
                    <a:moveTo>
                      <a:pt x="11" y="145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23" y="11"/>
                      <a:pt x="123" y="11"/>
                      <a:pt x="123" y="11"/>
                    </a:cubicBezTo>
                    <a:cubicBezTo>
                      <a:pt x="123" y="145"/>
                      <a:pt x="123" y="145"/>
                      <a:pt x="123" y="145"/>
                    </a:cubicBezTo>
                    <a:lnTo>
                      <a:pt x="11" y="145"/>
                    </a:lnTo>
                    <a:close/>
                    <a:moveTo>
                      <a:pt x="145" y="167"/>
                    </a:moveTo>
                    <a:cubicBezTo>
                      <a:pt x="33" y="167"/>
                      <a:pt x="33" y="167"/>
                      <a:pt x="33" y="167"/>
                    </a:cubicBezTo>
                    <a:cubicBezTo>
                      <a:pt x="33" y="156"/>
                      <a:pt x="33" y="156"/>
                      <a:pt x="33" y="156"/>
                    </a:cubicBezTo>
                    <a:cubicBezTo>
                      <a:pt x="123" y="156"/>
                      <a:pt x="123" y="156"/>
                      <a:pt x="123" y="156"/>
                    </a:cubicBezTo>
                    <a:cubicBezTo>
                      <a:pt x="129" y="156"/>
                      <a:pt x="134" y="151"/>
                      <a:pt x="134" y="145"/>
                    </a:cubicBezTo>
                    <a:cubicBezTo>
                      <a:pt x="134" y="33"/>
                      <a:pt x="134" y="33"/>
                      <a:pt x="134" y="33"/>
                    </a:cubicBezTo>
                    <a:cubicBezTo>
                      <a:pt x="145" y="33"/>
                      <a:pt x="145" y="33"/>
                      <a:pt x="145" y="33"/>
                    </a:cubicBezTo>
                    <a:lnTo>
                      <a:pt x="145" y="16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11" name="Freeform 26"/>
              <p:cNvSpPr/>
              <p:nvPr/>
            </p:nvSpPr>
            <p:spPr bwMode="auto">
              <a:xfrm>
                <a:off x="10925460" y="2614454"/>
                <a:ext cx="205404" cy="34527"/>
              </a:xfrm>
              <a:custGeom>
                <a:avLst/>
                <a:gdLst>
                  <a:gd name="T0" fmla="*/ 61 w 67"/>
                  <a:gd name="T1" fmla="*/ 0 h 11"/>
                  <a:gd name="T2" fmla="*/ 5 w 67"/>
                  <a:gd name="T3" fmla="*/ 0 h 11"/>
                  <a:gd name="T4" fmla="*/ 0 w 67"/>
                  <a:gd name="T5" fmla="*/ 6 h 11"/>
                  <a:gd name="T6" fmla="*/ 5 w 67"/>
                  <a:gd name="T7" fmla="*/ 11 h 11"/>
                  <a:gd name="T8" fmla="*/ 61 w 67"/>
                  <a:gd name="T9" fmla="*/ 11 h 11"/>
                  <a:gd name="T10" fmla="*/ 67 w 67"/>
                  <a:gd name="T11" fmla="*/ 6 h 11"/>
                  <a:gd name="T12" fmla="*/ 61 w 67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11">
                    <a:moveTo>
                      <a:pt x="6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4" y="11"/>
                      <a:pt x="67" y="9"/>
                      <a:pt x="67" y="6"/>
                    </a:cubicBezTo>
                    <a:cubicBezTo>
                      <a:pt x="67" y="3"/>
                      <a:pt x="64" y="0"/>
                      <a:pt x="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12" name="Freeform 27"/>
              <p:cNvSpPr/>
              <p:nvPr/>
            </p:nvSpPr>
            <p:spPr bwMode="auto">
              <a:xfrm>
                <a:off x="10854015" y="2723348"/>
                <a:ext cx="276849" cy="34527"/>
              </a:xfrm>
              <a:custGeom>
                <a:avLst/>
                <a:gdLst>
                  <a:gd name="T0" fmla="*/ 84 w 90"/>
                  <a:gd name="T1" fmla="*/ 0 h 11"/>
                  <a:gd name="T2" fmla="*/ 6 w 90"/>
                  <a:gd name="T3" fmla="*/ 0 h 11"/>
                  <a:gd name="T4" fmla="*/ 0 w 90"/>
                  <a:gd name="T5" fmla="*/ 5 h 11"/>
                  <a:gd name="T6" fmla="*/ 6 w 90"/>
                  <a:gd name="T7" fmla="*/ 11 h 11"/>
                  <a:gd name="T8" fmla="*/ 84 w 90"/>
                  <a:gd name="T9" fmla="*/ 11 h 11"/>
                  <a:gd name="T10" fmla="*/ 90 w 90"/>
                  <a:gd name="T11" fmla="*/ 5 h 11"/>
                  <a:gd name="T12" fmla="*/ 84 w 90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1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8"/>
                      <a:pt x="3" y="11"/>
                      <a:pt x="6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7" y="11"/>
                      <a:pt x="90" y="8"/>
                      <a:pt x="90" y="5"/>
                    </a:cubicBezTo>
                    <a:cubicBezTo>
                      <a:pt x="90" y="2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13" name="Freeform 28"/>
              <p:cNvSpPr/>
              <p:nvPr/>
            </p:nvSpPr>
            <p:spPr bwMode="auto">
              <a:xfrm>
                <a:off x="10854015" y="2793730"/>
                <a:ext cx="276849" cy="34527"/>
              </a:xfrm>
              <a:custGeom>
                <a:avLst/>
                <a:gdLst>
                  <a:gd name="T0" fmla="*/ 84 w 90"/>
                  <a:gd name="T1" fmla="*/ 0 h 11"/>
                  <a:gd name="T2" fmla="*/ 6 w 90"/>
                  <a:gd name="T3" fmla="*/ 0 h 11"/>
                  <a:gd name="T4" fmla="*/ 0 w 90"/>
                  <a:gd name="T5" fmla="*/ 6 h 11"/>
                  <a:gd name="T6" fmla="*/ 6 w 90"/>
                  <a:gd name="T7" fmla="*/ 11 h 11"/>
                  <a:gd name="T8" fmla="*/ 84 w 90"/>
                  <a:gd name="T9" fmla="*/ 11 h 11"/>
                  <a:gd name="T10" fmla="*/ 90 w 90"/>
                  <a:gd name="T11" fmla="*/ 6 h 11"/>
                  <a:gd name="T12" fmla="*/ 84 w 90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1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7" y="11"/>
                      <a:pt x="90" y="9"/>
                      <a:pt x="90" y="6"/>
                    </a:cubicBezTo>
                    <a:cubicBezTo>
                      <a:pt x="90" y="3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14" name="Freeform 29"/>
              <p:cNvSpPr/>
              <p:nvPr/>
            </p:nvSpPr>
            <p:spPr bwMode="auto">
              <a:xfrm>
                <a:off x="10854015" y="2862784"/>
                <a:ext cx="276849" cy="38511"/>
              </a:xfrm>
              <a:custGeom>
                <a:avLst/>
                <a:gdLst>
                  <a:gd name="T0" fmla="*/ 84 w 90"/>
                  <a:gd name="T1" fmla="*/ 0 h 12"/>
                  <a:gd name="T2" fmla="*/ 6 w 90"/>
                  <a:gd name="T3" fmla="*/ 0 h 12"/>
                  <a:gd name="T4" fmla="*/ 0 w 90"/>
                  <a:gd name="T5" fmla="*/ 6 h 12"/>
                  <a:gd name="T6" fmla="*/ 6 w 90"/>
                  <a:gd name="T7" fmla="*/ 12 h 12"/>
                  <a:gd name="T8" fmla="*/ 84 w 90"/>
                  <a:gd name="T9" fmla="*/ 12 h 12"/>
                  <a:gd name="T10" fmla="*/ 90 w 90"/>
                  <a:gd name="T11" fmla="*/ 6 h 12"/>
                  <a:gd name="T12" fmla="*/ 84 w 90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2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7" y="12"/>
                      <a:pt x="90" y="9"/>
                      <a:pt x="90" y="6"/>
                    </a:cubicBezTo>
                    <a:cubicBezTo>
                      <a:pt x="90" y="3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15" name="组合 114"/>
          <p:cNvGrpSpPr/>
          <p:nvPr/>
        </p:nvGrpSpPr>
        <p:grpSpPr>
          <a:xfrm>
            <a:off x="1434785" y="2154183"/>
            <a:ext cx="678499" cy="678535"/>
            <a:chOff x="3424768" y="1611109"/>
            <a:chExt cx="759650" cy="759649"/>
          </a:xfrm>
          <a:solidFill>
            <a:schemeClr val="bg1"/>
          </a:solidFill>
        </p:grpSpPr>
        <p:sp>
          <p:nvSpPr>
            <p:cNvPr id="116" name="椭圆 115"/>
            <p:cNvSpPr/>
            <p:nvPr/>
          </p:nvSpPr>
          <p:spPr>
            <a:xfrm>
              <a:off x="3424768" y="1611109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17" name="Freeform 5"/>
            <p:cNvSpPr>
              <a:spLocks noEditPoints="1"/>
            </p:cNvSpPr>
            <p:nvPr/>
          </p:nvSpPr>
          <p:spPr bwMode="auto">
            <a:xfrm>
              <a:off x="3524311" y="1805900"/>
              <a:ext cx="555723" cy="348110"/>
            </a:xfrm>
            <a:custGeom>
              <a:avLst/>
              <a:gdLst>
                <a:gd name="T0" fmla="*/ 211 w 260"/>
                <a:gd name="T1" fmla="*/ 65 h 162"/>
                <a:gd name="T2" fmla="*/ 146 w 260"/>
                <a:gd name="T3" fmla="*/ 0 h 162"/>
                <a:gd name="T4" fmla="*/ 90 w 260"/>
                <a:gd name="T5" fmla="*/ 33 h 162"/>
                <a:gd name="T6" fmla="*/ 81 w 260"/>
                <a:gd name="T7" fmla="*/ 32 h 162"/>
                <a:gd name="T8" fmla="*/ 35 w 260"/>
                <a:gd name="T9" fmla="*/ 67 h 162"/>
                <a:gd name="T10" fmla="*/ 0 w 260"/>
                <a:gd name="T11" fmla="*/ 114 h 162"/>
                <a:gd name="T12" fmla="*/ 49 w 260"/>
                <a:gd name="T13" fmla="*/ 162 h 162"/>
                <a:gd name="T14" fmla="*/ 211 w 260"/>
                <a:gd name="T15" fmla="*/ 162 h 162"/>
                <a:gd name="T16" fmla="*/ 260 w 260"/>
                <a:gd name="T17" fmla="*/ 114 h 162"/>
                <a:gd name="T18" fmla="*/ 211 w 260"/>
                <a:gd name="T19" fmla="*/ 65 h 162"/>
                <a:gd name="T20" fmla="*/ 130 w 260"/>
                <a:gd name="T21" fmla="*/ 146 h 162"/>
                <a:gd name="T22" fmla="*/ 81 w 260"/>
                <a:gd name="T23" fmla="*/ 81 h 162"/>
                <a:gd name="T24" fmla="*/ 114 w 260"/>
                <a:gd name="T25" fmla="*/ 81 h 162"/>
                <a:gd name="T26" fmla="*/ 114 w 260"/>
                <a:gd name="T27" fmla="*/ 32 h 162"/>
                <a:gd name="T28" fmla="*/ 146 w 260"/>
                <a:gd name="T29" fmla="*/ 32 h 162"/>
                <a:gd name="T30" fmla="*/ 146 w 260"/>
                <a:gd name="T31" fmla="*/ 81 h 162"/>
                <a:gd name="T32" fmla="*/ 179 w 260"/>
                <a:gd name="T33" fmla="*/ 81 h 162"/>
                <a:gd name="T34" fmla="*/ 130 w 260"/>
                <a:gd name="T35" fmla="*/ 14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0" h="162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close/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sp>
        <p:nvSpPr>
          <p:cNvPr id="118" name="TextBox 1210"/>
          <p:cNvSpPr/>
          <p:nvPr/>
        </p:nvSpPr>
        <p:spPr>
          <a:xfrm>
            <a:off x="2164171" y="2125345"/>
            <a:ext cx="2103346" cy="345204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 algn="l"/>
            <a:r>
              <a:rPr lang="zh-CN" altLang="en-US" dirty="0">
                <a:solidFill>
                  <a:srgbClr val="294F73"/>
                </a:solidFill>
              </a:rPr>
              <a:t>串赋值</a:t>
            </a:r>
            <a:endParaRPr lang="zh-CN" altLang="en-US" b="1" dirty="0">
              <a:solidFill>
                <a:srgbClr val="294F7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19" name="文本框 11"/>
          <p:cNvSpPr txBox="1"/>
          <p:nvPr/>
        </p:nvSpPr>
        <p:spPr>
          <a:xfrm>
            <a:off x="2164171" y="2465460"/>
            <a:ext cx="3825037" cy="262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600" dirty="0"/>
              <a:t>Status </a:t>
            </a:r>
            <a:r>
              <a:rPr lang="en-US" altLang="zh-CN" sz="1600" dirty="0" err="1"/>
              <a:t>StrAssign</a:t>
            </a:r>
            <a:r>
              <a:rPr lang="en-US" altLang="zh-CN" sz="1600" dirty="0"/>
              <a:t>(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&amp;T, char *chars)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20" name="TextBox 1210"/>
          <p:cNvSpPr/>
          <p:nvPr/>
        </p:nvSpPr>
        <p:spPr>
          <a:xfrm>
            <a:off x="2164171" y="3560445"/>
            <a:ext cx="2103346" cy="345204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 algn="l"/>
            <a:r>
              <a:rPr lang="zh-CN" altLang="en-US" dirty="0">
                <a:solidFill>
                  <a:srgbClr val="294F73"/>
                </a:solidFill>
              </a:rPr>
              <a:t>求串长</a:t>
            </a:r>
            <a:endParaRPr lang="zh-CN" altLang="en-US" b="1" dirty="0">
              <a:solidFill>
                <a:srgbClr val="294F7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1" name="文本框 11"/>
          <p:cNvSpPr txBox="1"/>
          <p:nvPr/>
        </p:nvSpPr>
        <p:spPr>
          <a:xfrm>
            <a:off x="2164171" y="3890383"/>
            <a:ext cx="3825037" cy="261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600" dirty="0"/>
              <a:t>int </a:t>
            </a:r>
            <a:r>
              <a:rPr lang="en-US" altLang="zh-CN" sz="1600" dirty="0" err="1"/>
              <a:t>StrLength</a:t>
            </a:r>
            <a:r>
              <a:rPr lang="en-US" altLang="zh-CN" sz="1600" dirty="0"/>
              <a:t>(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S)</a:t>
            </a:r>
            <a:endParaRPr lang="en-US" altLang="zh-CN" sz="1600" dirty="0">
              <a:sym typeface="+mn-lt"/>
            </a:endParaRPr>
          </a:p>
        </p:txBody>
      </p:sp>
      <p:sp>
        <p:nvSpPr>
          <p:cNvPr id="122" name="TextBox 1210"/>
          <p:cNvSpPr/>
          <p:nvPr/>
        </p:nvSpPr>
        <p:spPr>
          <a:xfrm>
            <a:off x="2164171" y="4896310"/>
            <a:ext cx="2103346" cy="345204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 algn="l"/>
            <a:r>
              <a:rPr lang="zh-CN" altLang="en-US" dirty="0">
                <a:solidFill>
                  <a:srgbClr val="294F73"/>
                </a:solidFill>
              </a:rPr>
              <a:t>串比较</a:t>
            </a:r>
            <a:endParaRPr lang="zh-CN" altLang="en-US" b="1" dirty="0">
              <a:solidFill>
                <a:srgbClr val="294F7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3" name="文本框 11"/>
          <p:cNvSpPr txBox="1"/>
          <p:nvPr/>
        </p:nvSpPr>
        <p:spPr>
          <a:xfrm>
            <a:off x="2164171" y="5226248"/>
            <a:ext cx="3825037" cy="261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600" dirty="0"/>
              <a:t>int </a:t>
            </a:r>
            <a:r>
              <a:rPr lang="en-US" altLang="zh-CN" sz="1600" dirty="0" err="1"/>
              <a:t>StrCompare</a:t>
            </a:r>
            <a:r>
              <a:rPr lang="en-US" altLang="zh-CN" sz="1600" dirty="0"/>
              <a:t>(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S, 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T)</a:t>
            </a:r>
            <a:endParaRPr lang="en-US" altLang="zh-CN" sz="1600" dirty="0">
              <a:sym typeface="+mn-lt"/>
            </a:endParaRPr>
          </a:p>
        </p:txBody>
      </p:sp>
      <p:sp>
        <p:nvSpPr>
          <p:cNvPr id="124" name="TextBox 1210"/>
          <p:cNvSpPr/>
          <p:nvPr/>
        </p:nvSpPr>
        <p:spPr>
          <a:xfrm>
            <a:off x="7405573" y="2125345"/>
            <a:ext cx="2103346" cy="345204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 algn="l"/>
            <a:r>
              <a:rPr lang="zh-CN" altLang="en-US" dirty="0">
                <a:solidFill>
                  <a:srgbClr val="294F73"/>
                </a:solidFill>
              </a:rPr>
              <a:t>清空串</a:t>
            </a:r>
            <a:endParaRPr lang="zh-CN" altLang="en-US" b="1" dirty="0">
              <a:solidFill>
                <a:srgbClr val="294F7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5" name="文本框 11"/>
          <p:cNvSpPr txBox="1"/>
          <p:nvPr/>
        </p:nvSpPr>
        <p:spPr>
          <a:xfrm>
            <a:off x="7405573" y="2455282"/>
            <a:ext cx="3825037" cy="261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600" dirty="0"/>
              <a:t>Status </a:t>
            </a:r>
            <a:r>
              <a:rPr lang="en-US" altLang="zh-CN" sz="1600" dirty="0" err="1"/>
              <a:t>ClearString</a:t>
            </a:r>
            <a:r>
              <a:rPr lang="en-US" altLang="zh-CN" sz="1600" dirty="0"/>
              <a:t>(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&amp;T)</a:t>
            </a:r>
            <a:endParaRPr lang="en-US" altLang="zh-CN" sz="1600" dirty="0">
              <a:sym typeface="+mn-lt"/>
            </a:endParaRPr>
          </a:p>
        </p:txBody>
      </p:sp>
      <p:sp>
        <p:nvSpPr>
          <p:cNvPr id="126" name="TextBox 1210"/>
          <p:cNvSpPr/>
          <p:nvPr/>
        </p:nvSpPr>
        <p:spPr>
          <a:xfrm>
            <a:off x="7405573" y="3560445"/>
            <a:ext cx="2103346" cy="345204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 algn="l"/>
            <a:r>
              <a:rPr lang="zh-CN" altLang="en-US" dirty="0">
                <a:solidFill>
                  <a:srgbClr val="294F73"/>
                </a:solidFill>
              </a:rPr>
              <a:t>串联接</a:t>
            </a:r>
            <a:endParaRPr lang="zh-CN" altLang="en-US" b="1" dirty="0">
              <a:solidFill>
                <a:srgbClr val="294F7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7" name="文本框 11"/>
          <p:cNvSpPr txBox="1"/>
          <p:nvPr/>
        </p:nvSpPr>
        <p:spPr>
          <a:xfrm>
            <a:off x="7405573" y="3890383"/>
            <a:ext cx="3825037" cy="677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/>
              <a:t>Status </a:t>
            </a:r>
            <a:r>
              <a:rPr lang="en-US" altLang="zh-CN" sz="1600" dirty="0" err="1"/>
              <a:t>Concat</a:t>
            </a:r>
            <a:r>
              <a:rPr lang="en-US" altLang="zh-CN" sz="1600" dirty="0"/>
              <a:t>(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&amp;T, 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S1, 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S2)</a:t>
            </a:r>
            <a:endParaRPr lang="en-US" altLang="zh-CN" sz="1600" dirty="0">
              <a:sym typeface="+mn-lt"/>
            </a:endParaRPr>
          </a:p>
        </p:txBody>
      </p:sp>
      <p:sp>
        <p:nvSpPr>
          <p:cNvPr id="128" name="TextBox 1210"/>
          <p:cNvSpPr/>
          <p:nvPr/>
        </p:nvSpPr>
        <p:spPr>
          <a:xfrm>
            <a:off x="7405573" y="4896310"/>
            <a:ext cx="2103346" cy="345204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 algn="l"/>
            <a:r>
              <a:rPr lang="zh-CN" altLang="en-US" dirty="0">
                <a:solidFill>
                  <a:srgbClr val="294F73"/>
                </a:solidFill>
              </a:rPr>
              <a:t>求子串</a:t>
            </a:r>
            <a:endParaRPr lang="zh-CN" altLang="en-US" b="1" dirty="0">
              <a:solidFill>
                <a:srgbClr val="294F7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9" name="文本框 11"/>
          <p:cNvSpPr txBox="1"/>
          <p:nvPr/>
        </p:nvSpPr>
        <p:spPr>
          <a:xfrm>
            <a:off x="7405573" y="5226248"/>
            <a:ext cx="3825037" cy="677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/>
              <a:t>Status </a:t>
            </a:r>
            <a:r>
              <a:rPr lang="en-US" altLang="zh-CN" sz="1600" dirty="0" err="1"/>
              <a:t>SubString</a:t>
            </a:r>
            <a:r>
              <a:rPr lang="en-US" altLang="zh-CN" sz="1600" dirty="0"/>
              <a:t>(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&amp;Sub, </a:t>
            </a:r>
            <a:r>
              <a:rPr lang="en-US" altLang="zh-CN" sz="1600" dirty="0" err="1"/>
              <a:t>HString</a:t>
            </a:r>
            <a:r>
              <a:rPr lang="en-US" altLang="zh-CN" sz="1600" dirty="0"/>
              <a:t> S, int pos, int </a:t>
            </a:r>
            <a:r>
              <a:rPr lang="en-US" altLang="zh-CN" sz="1600" dirty="0" err="1"/>
              <a:t>len</a:t>
            </a:r>
            <a:r>
              <a:rPr lang="en-US" altLang="zh-CN" sz="1600" dirty="0"/>
              <a:t>) </a:t>
            </a:r>
            <a:endParaRPr lang="en-US" altLang="zh-CN" sz="1600" dirty="0">
              <a:sym typeface="+mn-lt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F72E93A5-6436-4E72-A208-17BB87C2869E}"/>
              </a:ext>
            </a:extLst>
          </p:cNvPr>
          <p:cNvSpPr txBox="1"/>
          <p:nvPr/>
        </p:nvSpPr>
        <p:spPr>
          <a:xfrm>
            <a:off x="2219372" y="1821648"/>
            <a:ext cx="6019106" cy="8742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/>
              <a:t>堆存储结构既有顺序存储结构的特点，处理方便，操作中对串长又没有任何限制，更灵活，因此更常被采用 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47B13BF3-5532-4FC6-8CD3-188FD610DDDD}"/>
              </a:ext>
            </a:extLst>
          </p:cNvPr>
          <p:cNvSpPr txBox="1"/>
          <p:nvPr/>
        </p:nvSpPr>
        <p:spPr>
          <a:xfrm>
            <a:off x="2219372" y="1179286"/>
            <a:ext cx="6019106" cy="4587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/>
              <a:t>定长顺序存储和堆分配存储都是高级语言中常用的</a:t>
            </a:r>
            <a:endParaRPr lang="en-US" altLang="zh-CN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762DF556-ABDF-4811-A7CC-53F12E889C57}"/>
              </a:ext>
            </a:extLst>
          </p:cNvPr>
          <p:cNvSpPr txBox="1"/>
          <p:nvPr/>
        </p:nvSpPr>
        <p:spPr>
          <a:xfrm>
            <a:off x="2219372" y="1211008"/>
            <a:ext cx="4765957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2000" b="1" dirty="0"/>
              <a:t>最小操作子集的</a:t>
            </a:r>
            <a:r>
              <a:rPr lang="en-US" altLang="zh-CN" sz="2000" b="1" dirty="0" err="1"/>
              <a:t>Hstring</a:t>
            </a:r>
            <a:r>
              <a:rPr lang="zh-CN" altLang="en-US" sz="2000" b="1" dirty="0"/>
              <a:t>算法描述</a:t>
            </a:r>
            <a:endParaRPr lang="en-US" altLang="zh-CN" sz="2000" b="1" dirty="0">
              <a:latin typeface="Arial" panose="020B0604020202020204" pitchFamily="34" charset="0"/>
              <a:ea typeface="微软雅黑 Light" panose="020B0502040204020203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49" grpId="0" animBg="1"/>
      <p:bldP spid="49" grpId="1" animBg="1"/>
      <p:bldP spid="51" grpId="0" animBg="1"/>
      <p:bldP spid="51" grpId="1" animBg="1"/>
      <p:bldP spid="5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C6470E61-1DE9-43EE-A754-517C700B9462}"/>
              </a:ext>
            </a:extLst>
          </p:cNvPr>
          <p:cNvGrpSpPr/>
          <p:nvPr/>
        </p:nvGrpSpPr>
        <p:grpSpPr>
          <a:xfrm>
            <a:off x="10035807" y="4926106"/>
            <a:ext cx="2156881" cy="1931893"/>
            <a:chOff x="-568726" y="1936856"/>
            <a:chExt cx="5591946" cy="5008643"/>
          </a:xfrm>
        </p:grpSpPr>
        <p:pic>
          <p:nvPicPr>
            <p:cNvPr id="137" name="图片 136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8E6D40A0-BB1E-43A7-9F51-99E789920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id="{76B6A947-4215-46CA-8E7A-825F593EBE2E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6" name="文本框 95">
            <a:extLst>
              <a:ext uri="{FF2B5EF4-FFF2-40B4-BE49-F238E27FC236}">
                <a16:creationId xmlns:a16="http://schemas.microsoft.com/office/drawing/2014/main" id="{0B47BB86-CD77-488A-B1C5-26D531B7D718}"/>
              </a:ext>
            </a:extLst>
          </p:cNvPr>
          <p:cNvSpPr txBox="1"/>
          <p:nvPr/>
        </p:nvSpPr>
        <p:spPr>
          <a:xfrm>
            <a:off x="2113554" y="933015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串的块链存储结构</a:t>
            </a:r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AAEE593D-7C2B-4530-BAE9-A42A0E1D6955}"/>
              </a:ext>
            </a:extLst>
          </p:cNvPr>
          <p:cNvSpPr txBox="1"/>
          <p:nvPr/>
        </p:nvSpPr>
        <p:spPr>
          <a:xfrm>
            <a:off x="2174939" y="1491942"/>
            <a:ext cx="334203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lang="zh-CN" altLang="en-US" b="1" dirty="0"/>
              <a:t>块链：</a:t>
            </a:r>
            <a:r>
              <a:rPr lang="zh-CN" altLang="en-US" dirty="0"/>
              <a:t>用单链表来存储串值。 </a:t>
            </a:r>
          </a:p>
        </p:txBody>
      </p:sp>
      <p:sp>
        <p:nvSpPr>
          <p:cNvPr id="140" name="文本框 139">
            <a:extLst>
              <a:ext uri="{FF2B5EF4-FFF2-40B4-BE49-F238E27FC236}">
                <a16:creationId xmlns:a16="http://schemas.microsoft.com/office/drawing/2014/main" id="{14E22E96-D27A-42DE-A949-EA0B10D484EC}"/>
              </a:ext>
            </a:extLst>
          </p:cNvPr>
          <p:cNvSpPr txBox="1"/>
          <p:nvPr/>
        </p:nvSpPr>
        <p:spPr>
          <a:xfrm>
            <a:off x="2174939" y="1964867"/>
            <a:ext cx="3441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每个结点存放一个字符 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3C4F640-CD4C-4E0A-882A-4C1CBD1A0C54}"/>
              </a:ext>
            </a:extLst>
          </p:cNvPr>
          <p:cNvGrpSpPr/>
          <p:nvPr/>
        </p:nvGrpSpPr>
        <p:grpSpPr>
          <a:xfrm>
            <a:off x="1894350" y="2990921"/>
            <a:ext cx="6919872" cy="460377"/>
            <a:chOff x="2073522" y="2762294"/>
            <a:chExt cx="6919872" cy="460377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15E87874-BFC2-4A3A-AE66-61E5CD2761D7}"/>
                </a:ext>
              </a:extLst>
            </p:cNvPr>
            <p:cNvGrpSpPr/>
            <p:nvPr/>
          </p:nvGrpSpPr>
          <p:grpSpPr>
            <a:xfrm>
              <a:off x="3064013" y="2762296"/>
              <a:ext cx="930276" cy="460375"/>
              <a:chOff x="3073952" y="2333524"/>
              <a:chExt cx="930276" cy="460375"/>
            </a:xfrm>
          </p:grpSpPr>
          <p:sp>
            <p:nvSpPr>
              <p:cNvPr id="145" name="Rectangle 76">
                <a:extLst>
                  <a:ext uri="{FF2B5EF4-FFF2-40B4-BE49-F238E27FC236}">
                    <a16:creationId xmlns:a16="http://schemas.microsoft.com/office/drawing/2014/main" id="{B313AF0A-C309-45E2-AF4C-6F678B4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endPara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46" name="Rectangle 77">
                <a:extLst>
                  <a:ext uri="{FF2B5EF4-FFF2-40B4-BE49-F238E27FC236}">
                    <a16:creationId xmlns:a16="http://schemas.microsoft.com/office/drawing/2014/main" id="{6D3FE008-5CEA-4DF0-9CD2-0B5C92A48C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A</a:t>
                </a:r>
              </a:p>
            </p:txBody>
          </p:sp>
          <p:sp>
            <p:nvSpPr>
              <p:cNvPr id="147" name="Line 78">
                <a:extLst>
                  <a:ext uri="{FF2B5EF4-FFF2-40B4-BE49-F238E27FC236}">
                    <a16:creationId xmlns:a16="http://schemas.microsoft.com/office/drawing/2014/main" id="{6E95C1AF-BFB0-4AA9-9CCB-0ABB385199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48" name="Line 79">
                <a:extLst>
                  <a:ext uri="{FF2B5EF4-FFF2-40B4-BE49-F238E27FC236}">
                    <a16:creationId xmlns:a16="http://schemas.microsoft.com/office/drawing/2014/main" id="{21252D87-9D97-4C4D-9041-C163BC900E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49" name="Line 80">
                <a:extLst>
                  <a:ext uri="{FF2B5EF4-FFF2-40B4-BE49-F238E27FC236}">
                    <a16:creationId xmlns:a16="http://schemas.microsoft.com/office/drawing/2014/main" id="{D9E13022-432E-4C06-A8D9-81D973EC41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50" name="Line 81">
                <a:extLst>
                  <a:ext uri="{FF2B5EF4-FFF2-40B4-BE49-F238E27FC236}">
                    <a16:creationId xmlns:a16="http://schemas.microsoft.com/office/drawing/2014/main" id="{6E2CF6EF-E2C7-49A2-8CBD-86C62D0CE7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90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51" name="Line 82">
                <a:extLst>
                  <a:ext uri="{FF2B5EF4-FFF2-40B4-BE49-F238E27FC236}">
                    <a16:creationId xmlns:a16="http://schemas.microsoft.com/office/drawing/2014/main" id="{9F80DB82-FB0A-48A7-A580-819AED0E4B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53" name="Line 84">
                <a:extLst>
                  <a:ext uri="{FF2B5EF4-FFF2-40B4-BE49-F238E27FC236}">
                    <a16:creationId xmlns:a16="http://schemas.microsoft.com/office/drawing/2014/main" id="{E974ADF8-03A1-46D0-BAF1-B8EDC89507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9C0B8AE2-6929-4B8C-B3DC-A9CCC54D849F}"/>
                </a:ext>
              </a:extLst>
            </p:cNvPr>
            <p:cNvGrpSpPr/>
            <p:nvPr/>
          </p:nvGrpSpPr>
          <p:grpSpPr>
            <a:xfrm>
              <a:off x="4459415" y="2762296"/>
              <a:ext cx="930276" cy="460375"/>
              <a:chOff x="3073952" y="2333524"/>
              <a:chExt cx="930276" cy="460375"/>
            </a:xfrm>
          </p:grpSpPr>
          <p:sp>
            <p:nvSpPr>
              <p:cNvPr id="155" name="Rectangle 76">
                <a:extLst>
                  <a:ext uri="{FF2B5EF4-FFF2-40B4-BE49-F238E27FC236}">
                    <a16:creationId xmlns:a16="http://schemas.microsoft.com/office/drawing/2014/main" id="{5469162B-A388-4735-8F66-1D9ED43901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endPara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56" name="Rectangle 77">
                <a:extLst>
                  <a:ext uri="{FF2B5EF4-FFF2-40B4-BE49-F238E27FC236}">
                    <a16:creationId xmlns:a16="http://schemas.microsoft.com/office/drawing/2014/main" id="{3A36CC75-6A37-49FA-9813-992E4FBCAA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B</a:t>
                </a:r>
              </a:p>
            </p:txBody>
          </p:sp>
          <p:sp>
            <p:nvSpPr>
              <p:cNvPr id="157" name="Line 78">
                <a:extLst>
                  <a:ext uri="{FF2B5EF4-FFF2-40B4-BE49-F238E27FC236}">
                    <a16:creationId xmlns:a16="http://schemas.microsoft.com/office/drawing/2014/main" id="{9A2B4566-4DF9-4490-9B7F-9D4F382F2D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58" name="Line 79">
                <a:extLst>
                  <a:ext uri="{FF2B5EF4-FFF2-40B4-BE49-F238E27FC236}">
                    <a16:creationId xmlns:a16="http://schemas.microsoft.com/office/drawing/2014/main" id="{EF081C35-FB65-4FCC-9796-852E5904BB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59" name="Line 80">
                <a:extLst>
                  <a:ext uri="{FF2B5EF4-FFF2-40B4-BE49-F238E27FC236}">
                    <a16:creationId xmlns:a16="http://schemas.microsoft.com/office/drawing/2014/main" id="{0A54D262-ED1E-4BB2-B81C-174351CC26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0" name="Line 81">
                <a:extLst>
                  <a:ext uri="{FF2B5EF4-FFF2-40B4-BE49-F238E27FC236}">
                    <a16:creationId xmlns:a16="http://schemas.microsoft.com/office/drawing/2014/main" id="{651C4E17-72D3-456D-B273-DEF39A644A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90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1" name="Line 82">
                <a:extLst>
                  <a:ext uri="{FF2B5EF4-FFF2-40B4-BE49-F238E27FC236}">
                    <a16:creationId xmlns:a16="http://schemas.microsoft.com/office/drawing/2014/main" id="{A7C82DA5-1372-4B56-815B-2C0EC10B24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2" name="Line 84">
                <a:extLst>
                  <a:ext uri="{FF2B5EF4-FFF2-40B4-BE49-F238E27FC236}">
                    <a16:creationId xmlns:a16="http://schemas.microsoft.com/office/drawing/2014/main" id="{4051D25C-8918-44D7-8DC0-0D2E58213D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63" name="组合 162">
              <a:extLst>
                <a:ext uri="{FF2B5EF4-FFF2-40B4-BE49-F238E27FC236}">
                  <a16:creationId xmlns:a16="http://schemas.microsoft.com/office/drawing/2014/main" id="{15A1035E-72D5-4CF3-839C-66497FAA447D}"/>
                </a:ext>
              </a:extLst>
            </p:cNvPr>
            <p:cNvGrpSpPr/>
            <p:nvPr/>
          </p:nvGrpSpPr>
          <p:grpSpPr>
            <a:xfrm>
              <a:off x="5854807" y="2762295"/>
              <a:ext cx="930276" cy="460375"/>
              <a:chOff x="3073952" y="2333524"/>
              <a:chExt cx="930276" cy="460375"/>
            </a:xfrm>
          </p:grpSpPr>
          <p:sp>
            <p:nvSpPr>
              <p:cNvPr id="164" name="Rectangle 76">
                <a:extLst>
                  <a:ext uri="{FF2B5EF4-FFF2-40B4-BE49-F238E27FC236}">
                    <a16:creationId xmlns:a16="http://schemas.microsoft.com/office/drawing/2014/main" id="{73602D46-A6A8-48A0-8826-A1BCE70D0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endPara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65" name="Rectangle 77">
                <a:extLst>
                  <a:ext uri="{FF2B5EF4-FFF2-40B4-BE49-F238E27FC236}">
                    <a16:creationId xmlns:a16="http://schemas.microsoft.com/office/drawing/2014/main" id="{9A6D27BD-1F60-42FA-BA87-E7CDA8ACB5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C</a:t>
                </a:r>
              </a:p>
            </p:txBody>
          </p:sp>
          <p:sp>
            <p:nvSpPr>
              <p:cNvPr id="166" name="Line 78">
                <a:extLst>
                  <a:ext uri="{FF2B5EF4-FFF2-40B4-BE49-F238E27FC236}">
                    <a16:creationId xmlns:a16="http://schemas.microsoft.com/office/drawing/2014/main" id="{66F79506-CAC5-4453-9E21-992A32F5FF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7" name="Line 79">
                <a:extLst>
                  <a:ext uri="{FF2B5EF4-FFF2-40B4-BE49-F238E27FC236}">
                    <a16:creationId xmlns:a16="http://schemas.microsoft.com/office/drawing/2014/main" id="{6C860CE3-C901-488F-84A9-4D7482C148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8" name="Line 80">
                <a:extLst>
                  <a:ext uri="{FF2B5EF4-FFF2-40B4-BE49-F238E27FC236}">
                    <a16:creationId xmlns:a16="http://schemas.microsoft.com/office/drawing/2014/main" id="{8006CDB2-5A45-4702-B457-68475A0837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9" name="Line 81">
                <a:extLst>
                  <a:ext uri="{FF2B5EF4-FFF2-40B4-BE49-F238E27FC236}">
                    <a16:creationId xmlns:a16="http://schemas.microsoft.com/office/drawing/2014/main" id="{EB1BEF6C-D258-46C4-B6E2-6FA8A36BC1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90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0" name="Line 82">
                <a:extLst>
                  <a:ext uri="{FF2B5EF4-FFF2-40B4-BE49-F238E27FC236}">
                    <a16:creationId xmlns:a16="http://schemas.microsoft.com/office/drawing/2014/main" id="{3B82D175-6741-46F4-9A43-9DC3C23A60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1" name="Line 84">
                <a:extLst>
                  <a:ext uri="{FF2B5EF4-FFF2-40B4-BE49-F238E27FC236}">
                    <a16:creationId xmlns:a16="http://schemas.microsoft.com/office/drawing/2014/main" id="{E5E465CE-F51A-499B-B7A0-8534097275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72" name="组合 171">
              <a:extLst>
                <a:ext uri="{FF2B5EF4-FFF2-40B4-BE49-F238E27FC236}">
                  <a16:creationId xmlns:a16="http://schemas.microsoft.com/office/drawing/2014/main" id="{0B3A751E-3CAE-4D5C-B86B-CED12FF7AD57}"/>
                </a:ext>
              </a:extLst>
            </p:cNvPr>
            <p:cNvGrpSpPr/>
            <p:nvPr/>
          </p:nvGrpSpPr>
          <p:grpSpPr>
            <a:xfrm>
              <a:off x="8063118" y="2762294"/>
              <a:ext cx="930276" cy="460375"/>
              <a:chOff x="3073952" y="2333524"/>
              <a:chExt cx="930276" cy="460375"/>
            </a:xfrm>
          </p:grpSpPr>
          <p:sp>
            <p:nvSpPr>
              <p:cNvPr id="173" name="Rectangle 76">
                <a:extLst>
                  <a:ext uri="{FF2B5EF4-FFF2-40B4-BE49-F238E27FC236}">
                    <a16:creationId xmlns:a16="http://schemas.microsoft.com/office/drawing/2014/main" id="{ED3EA03B-E89C-4BC5-A24D-0C668448F9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^</a:t>
                </a:r>
              </a:p>
            </p:txBody>
          </p:sp>
          <p:sp>
            <p:nvSpPr>
              <p:cNvPr id="174" name="Rectangle 77">
                <a:extLst>
                  <a:ext uri="{FF2B5EF4-FFF2-40B4-BE49-F238E27FC236}">
                    <a16:creationId xmlns:a16="http://schemas.microsoft.com/office/drawing/2014/main" id="{5885AC8B-3E76-49C8-AFBA-B26A310EEC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I</a:t>
                </a:r>
              </a:p>
            </p:txBody>
          </p:sp>
          <p:sp>
            <p:nvSpPr>
              <p:cNvPr id="175" name="Line 78">
                <a:extLst>
                  <a:ext uri="{FF2B5EF4-FFF2-40B4-BE49-F238E27FC236}">
                    <a16:creationId xmlns:a16="http://schemas.microsoft.com/office/drawing/2014/main" id="{F7A9C5DF-D8E3-4F22-9E23-E02E964549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6" name="Line 79">
                <a:extLst>
                  <a:ext uri="{FF2B5EF4-FFF2-40B4-BE49-F238E27FC236}">
                    <a16:creationId xmlns:a16="http://schemas.microsoft.com/office/drawing/2014/main" id="{D1D6CB5A-F005-4C56-B7B9-892ED574C4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7" name="Line 80">
                <a:extLst>
                  <a:ext uri="{FF2B5EF4-FFF2-40B4-BE49-F238E27FC236}">
                    <a16:creationId xmlns:a16="http://schemas.microsoft.com/office/drawing/2014/main" id="{1BB5D257-A419-4424-8BF5-A077CDD769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8" name="Line 81">
                <a:extLst>
                  <a:ext uri="{FF2B5EF4-FFF2-40B4-BE49-F238E27FC236}">
                    <a16:creationId xmlns:a16="http://schemas.microsoft.com/office/drawing/2014/main" id="{7157FAFC-0F20-4173-9E21-1A91BE32FC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90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9" name="Line 82">
                <a:extLst>
                  <a:ext uri="{FF2B5EF4-FFF2-40B4-BE49-F238E27FC236}">
                    <a16:creationId xmlns:a16="http://schemas.microsoft.com/office/drawing/2014/main" id="{2A674BBE-7DFC-44CA-842E-1A7F021261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80" name="Line 84">
                <a:extLst>
                  <a:ext uri="{FF2B5EF4-FFF2-40B4-BE49-F238E27FC236}">
                    <a16:creationId xmlns:a16="http://schemas.microsoft.com/office/drawing/2014/main" id="{02484267-4E70-4B4C-B42B-5A1BF098D9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40B70C63-97C0-4100-B5D4-54994D79D88B}"/>
                </a:ext>
              </a:extLst>
            </p:cNvPr>
            <p:cNvCxnSpPr/>
            <p:nvPr/>
          </p:nvCxnSpPr>
          <p:spPr>
            <a:xfrm>
              <a:off x="2733261" y="2992481"/>
              <a:ext cx="330752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81" name="文本框 180">
              <a:extLst>
                <a:ext uri="{FF2B5EF4-FFF2-40B4-BE49-F238E27FC236}">
                  <a16:creationId xmlns:a16="http://schemas.microsoft.com/office/drawing/2014/main" id="{0B1D28B1-F398-44D9-84B5-FDF609FE6DDA}"/>
                </a:ext>
              </a:extLst>
            </p:cNvPr>
            <p:cNvSpPr txBox="1"/>
            <p:nvPr/>
          </p:nvSpPr>
          <p:spPr>
            <a:xfrm>
              <a:off x="2073522" y="2791081"/>
              <a:ext cx="7340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Head</a:t>
              </a:r>
              <a:endParaRPr lang="zh-CN" altLang="en-US" dirty="0"/>
            </a:p>
          </p:txBody>
        </p:sp>
        <p:cxnSp>
          <p:nvCxnSpPr>
            <p:cNvPr id="182" name="直接箭头连接符 181">
              <a:extLst>
                <a:ext uri="{FF2B5EF4-FFF2-40B4-BE49-F238E27FC236}">
                  <a16:creationId xmlns:a16="http://schemas.microsoft.com/office/drawing/2014/main" id="{F04415C0-88BB-45CB-B179-5A3FC773F0FA}"/>
                </a:ext>
              </a:extLst>
            </p:cNvPr>
            <p:cNvCxnSpPr>
              <a:cxnSpLocks/>
            </p:cNvCxnSpPr>
            <p:nvPr/>
          </p:nvCxnSpPr>
          <p:spPr>
            <a:xfrm>
              <a:off x="3994279" y="2975747"/>
              <a:ext cx="465136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直接箭头连接符 182">
              <a:extLst>
                <a:ext uri="{FF2B5EF4-FFF2-40B4-BE49-F238E27FC236}">
                  <a16:creationId xmlns:a16="http://schemas.microsoft.com/office/drawing/2014/main" id="{BC0C7C80-6C72-41CC-A244-B838265B17C7}"/>
                </a:ext>
              </a:extLst>
            </p:cNvPr>
            <p:cNvCxnSpPr>
              <a:cxnSpLocks/>
            </p:cNvCxnSpPr>
            <p:nvPr/>
          </p:nvCxnSpPr>
          <p:spPr>
            <a:xfrm>
              <a:off x="5389681" y="2975747"/>
              <a:ext cx="465126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4" name="直接箭头连接符 183">
              <a:extLst>
                <a:ext uri="{FF2B5EF4-FFF2-40B4-BE49-F238E27FC236}">
                  <a16:creationId xmlns:a16="http://schemas.microsoft.com/office/drawing/2014/main" id="{7DE09308-77E8-4EFE-BE93-AA485F72FAA8}"/>
                </a:ext>
              </a:extLst>
            </p:cNvPr>
            <p:cNvCxnSpPr/>
            <p:nvPr/>
          </p:nvCxnSpPr>
          <p:spPr>
            <a:xfrm>
              <a:off x="6785073" y="2975747"/>
              <a:ext cx="330752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85" name="文本框 184">
              <a:extLst>
                <a:ext uri="{FF2B5EF4-FFF2-40B4-BE49-F238E27FC236}">
                  <a16:creationId xmlns:a16="http://schemas.microsoft.com/office/drawing/2014/main" id="{DBE359F0-4206-404C-A7AD-1B006B170E3E}"/>
                </a:ext>
              </a:extLst>
            </p:cNvPr>
            <p:cNvSpPr txBox="1"/>
            <p:nvPr/>
          </p:nvSpPr>
          <p:spPr>
            <a:xfrm>
              <a:off x="7076812" y="2780363"/>
              <a:ext cx="7340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……</a:t>
              </a:r>
              <a:endParaRPr lang="zh-CN" altLang="en-US" dirty="0"/>
            </a:p>
          </p:txBody>
        </p:sp>
        <p:cxnSp>
          <p:nvCxnSpPr>
            <p:cNvPr id="186" name="直接箭头连接符 185">
              <a:extLst>
                <a:ext uri="{FF2B5EF4-FFF2-40B4-BE49-F238E27FC236}">
                  <a16:creationId xmlns:a16="http://schemas.microsoft.com/office/drawing/2014/main" id="{8106FB1E-7D5F-4931-BE21-C6BA5B379C6E}"/>
                </a:ext>
              </a:extLst>
            </p:cNvPr>
            <p:cNvCxnSpPr/>
            <p:nvPr/>
          </p:nvCxnSpPr>
          <p:spPr>
            <a:xfrm>
              <a:off x="7732366" y="2975747"/>
              <a:ext cx="330752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87" name="文本框 186">
            <a:extLst>
              <a:ext uri="{FF2B5EF4-FFF2-40B4-BE49-F238E27FC236}">
                <a16:creationId xmlns:a16="http://schemas.microsoft.com/office/drawing/2014/main" id="{2C7DB477-E86A-4D93-99EA-0033CF5A2965}"/>
              </a:ext>
            </a:extLst>
          </p:cNvPr>
          <p:cNvSpPr txBox="1"/>
          <p:nvPr/>
        </p:nvSpPr>
        <p:spPr>
          <a:xfrm>
            <a:off x="2490281" y="2438352"/>
            <a:ext cx="5793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便于进行插入和删除运算，但空间利用率太低</a:t>
            </a:r>
          </a:p>
        </p:txBody>
      </p:sp>
      <p:sp>
        <p:nvSpPr>
          <p:cNvPr id="188" name="文本框 187">
            <a:extLst>
              <a:ext uri="{FF2B5EF4-FFF2-40B4-BE49-F238E27FC236}">
                <a16:creationId xmlns:a16="http://schemas.microsoft.com/office/drawing/2014/main" id="{28FC0251-ECBC-4797-B3D1-6F4C16A5B93D}"/>
              </a:ext>
            </a:extLst>
          </p:cNvPr>
          <p:cNvSpPr txBox="1"/>
          <p:nvPr/>
        </p:nvSpPr>
        <p:spPr>
          <a:xfrm>
            <a:off x="2174939" y="3714045"/>
            <a:ext cx="3441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每个结点存放多个字符 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697DFB9-B0C2-4A59-836F-96F812FC8449}"/>
              </a:ext>
            </a:extLst>
          </p:cNvPr>
          <p:cNvGrpSpPr/>
          <p:nvPr/>
        </p:nvGrpSpPr>
        <p:grpSpPr>
          <a:xfrm>
            <a:off x="1894350" y="5579514"/>
            <a:ext cx="7307102" cy="482202"/>
            <a:chOff x="1988538" y="4313331"/>
            <a:chExt cx="7307102" cy="482202"/>
          </a:xfrm>
        </p:grpSpPr>
        <p:grpSp>
          <p:nvGrpSpPr>
            <p:cNvPr id="276" name="组合 275">
              <a:extLst>
                <a:ext uri="{FF2B5EF4-FFF2-40B4-BE49-F238E27FC236}">
                  <a16:creationId xmlns:a16="http://schemas.microsoft.com/office/drawing/2014/main" id="{8D35418C-E78D-4D6D-A596-A8BBD3FE771B}"/>
                </a:ext>
              </a:extLst>
            </p:cNvPr>
            <p:cNvGrpSpPr/>
            <p:nvPr/>
          </p:nvGrpSpPr>
          <p:grpSpPr>
            <a:xfrm>
              <a:off x="2979029" y="4318421"/>
              <a:ext cx="930276" cy="477112"/>
              <a:chOff x="3073952" y="2316787"/>
              <a:chExt cx="930276" cy="477112"/>
            </a:xfrm>
          </p:grpSpPr>
          <p:sp>
            <p:nvSpPr>
              <p:cNvPr id="311" name="Rectangle 76">
                <a:extLst>
                  <a:ext uri="{FF2B5EF4-FFF2-40B4-BE49-F238E27FC236}">
                    <a16:creationId xmlns:a16="http://schemas.microsoft.com/office/drawing/2014/main" id="{C4F1CBD4-0BE0-4AE9-8683-B0167CC25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B</a:t>
                </a:r>
              </a:p>
            </p:txBody>
          </p:sp>
          <p:sp>
            <p:nvSpPr>
              <p:cNvPr id="312" name="Rectangle 77">
                <a:extLst>
                  <a:ext uri="{FF2B5EF4-FFF2-40B4-BE49-F238E27FC236}">
                    <a16:creationId xmlns:a16="http://schemas.microsoft.com/office/drawing/2014/main" id="{9D4AE58F-6CEB-4AAF-8874-C7531DDDC9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A</a:t>
                </a:r>
              </a:p>
            </p:txBody>
          </p:sp>
          <p:sp>
            <p:nvSpPr>
              <p:cNvPr id="313" name="Line 78">
                <a:extLst>
                  <a:ext uri="{FF2B5EF4-FFF2-40B4-BE49-F238E27FC236}">
                    <a16:creationId xmlns:a16="http://schemas.microsoft.com/office/drawing/2014/main" id="{F5F81DD7-51D2-42DD-9FED-41A47FF359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14" name="Line 79">
                <a:extLst>
                  <a:ext uri="{FF2B5EF4-FFF2-40B4-BE49-F238E27FC236}">
                    <a16:creationId xmlns:a16="http://schemas.microsoft.com/office/drawing/2014/main" id="{6C6CE7FF-FCA8-43FC-937B-943863F922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15" name="Line 80">
                <a:extLst>
                  <a:ext uri="{FF2B5EF4-FFF2-40B4-BE49-F238E27FC236}">
                    <a16:creationId xmlns:a16="http://schemas.microsoft.com/office/drawing/2014/main" id="{48DF1914-97C8-438C-9DD5-86C952842E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16" name="Line 81">
                <a:extLst>
                  <a:ext uri="{FF2B5EF4-FFF2-40B4-BE49-F238E27FC236}">
                    <a16:creationId xmlns:a16="http://schemas.microsoft.com/office/drawing/2014/main" id="{BCF5F582-E6B9-464E-A0B2-73A886B9F7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85" y="2316787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17" name="Line 82">
                <a:extLst>
                  <a:ext uri="{FF2B5EF4-FFF2-40B4-BE49-F238E27FC236}">
                    <a16:creationId xmlns:a16="http://schemas.microsoft.com/office/drawing/2014/main" id="{27CAE6FC-7E25-4FD9-8754-248BA4D075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18" name="Line 84">
                <a:extLst>
                  <a:ext uri="{FF2B5EF4-FFF2-40B4-BE49-F238E27FC236}">
                    <a16:creationId xmlns:a16="http://schemas.microsoft.com/office/drawing/2014/main" id="{3802167E-64C6-43A2-8920-0E7F0B9C87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277" name="组合 276">
              <a:extLst>
                <a:ext uri="{FF2B5EF4-FFF2-40B4-BE49-F238E27FC236}">
                  <a16:creationId xmlns:a16="http://schemas.microsoft.com/office/drawing/2014/main" id="{24DDFBD7-C3DC-48FF-9EE9-66327643ABE6}"/>
                </a:ext>
              </a:extLst>
            </p:cNvPr>
            <p:cNvGrpSpPr/>
            <p:nvPr/>
          </p:nvGrpSpPr>
          <p:grpSpPr>
            <a:xfrm>
              <a:off x="3897567" y="4335157"/>
              <a:ext cx="930276" cy="443640"/>
              <a:chOff x="3073952" y="2333524"/>
              <a:chExt cx="930276" cy="460375"/>
            </a:xfrm>
          </p:grpSpPr>
          <p:sp>
            <p:nvSpPr>
              <p:cNvPr id="303" name="Rectangle 76">
                <a:extLst>
                  <a:ext uri="{FF2B5EF4-FFF2-40B4-BE49-F238E27FC236}">
                    <a16:creationId xmlns:a16="http://schemas.microsoft.com/office/drawing/2014/main" id="{499CE61B-309B-480A-A15A-E5638E6E50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endPara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04" name="Rectangle 77">
                <a:extLst>
                  <a:ext uri="{FF2B5EF4-FFF2-40B4-BE49-F238E27FC236}">
                    <a16:creationId xmlns:a16="http://schemas.microsoft.com/office/drawing/2014/main" id="{77B201C6-01CF-483A-AE2F-392722E2FE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C</a:t>
                </a:r>
              </a:p>
            </p:txBody>
          </p:sp>
          <p:sp>
            <p:nvSpPr>
              <p:cNvPr id="305" name="Line 78">
                <a:extLst>
                  <a:ext uri="{FF2B5EF4-FFF2-40B4-BE49-F238E27FC236}">
                    <a16:creationId xmlns:a16="http://schemas.microsoft.com/office/drawing/2014/main" id="{BE2A1C35-5DCE-429E-A19A-29C4D76957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6" name="Line 79">
                <a:extLst>
                  <a:ext uri="{FF2B5EF4-FFF2-40B4-BE49-F238E27FC236}">
                    <a16:creationId xmlns:a16="http://schemas.microsoft.com/office/drawing/2014/main" id="{CDE00539-1135-42A5-8D19-67A302DA53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7" name="Line 80">
                <a:extLst>
                  <a:ext uri="{FF2B5EF4-FFF2-40B4-BE49-F238E27FC236}">
                    <a16:creationId xmlns:a16="http://schemas.microsoft.com/office/drawing/2014/main" id="{98F9C6F6-DEAE-49EC-A896-A875546B3E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8" name="Line 81">
                <a:extLst>
                  <a:ext uri="{FF2B5EF4-FFF2-40B4-BE49-F238E27FC236}">
                    <a16:creationId xmlns:a16="http://schemas.microsoft.com/office/drawing/2014/main" id="{75848279-8103-40E3-A574-32BC5DB09D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90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9" name="Line 82">
                <a:extLst>
                  <a:ext uri="{FF2B5EF4-FFF2-40B4-BE49-F238E27FC236}">
                    <a16:creationId xmlns:a16="http://schemas.microsoft.com/office/drawing/2014/main" id="{FF7618A2-59EE-4208-99A8-C63CD397FF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10" name="Line 84">
                <a:extLst>
                  <a:ext uri="{FF2B5EF4-FFF2-40B4-BE49-F238E27FC236}">
                    <a16:creationId xmlns:a16="http://schemas.microsoft.com/office/drawing/2014/main" id="{735EEC6E-613D-4646-830C-68652C38C3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278" name="组合 277">
              <a:extLst>
                <a:ext uri="{FF2B5EF4-FFF2-40B4-BE49-F238E27FC236}">
                  <a16:creationId xmlns:a16="http://schemas.microsoft.com/office/drawing/2014/main" id="{EE3C2514-A575-4E08-92CA-9971EFB58BA3}"/>
                </a:ext>
              </a:extLst>
            </p:cNvPr>
            <p:cNvGrpSpPr/>
            <p:nvPr/>
          </p:nvGrpSpPr>
          <p:grpSpPr>
            <a:xfrm>
              <a:off x="5269302" y="4318420"/>
              <a:ext cx="930276" cy="460375"/>
              <a:chOff x="3073952" y="2333524"/>
              <a:chExt cx="930276" cy="460375"/>
            </a:xfrm>
          </p:grpSpPr>
          <p:sp>
            <p:nvSpPr>
              <p:cNvPr id="295" name="Rectangle 76">
                <a:extLst>
                  <a:ext uri="{FF2B5EF4-FFF2-40B4-BE49-F238E27FC236}">
                    <a16:creationId xmlns:a16="http://schemas.microsoft.com/office/drawing/2014/main" id="{E1741C81-AC5A-4F3F-B07F-103557B8A8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E</a:t>
                </a:r>
              </a:p>
            </p:txBody>
          </p:sp>
          <p:sp>
            <p:nvSpPr>
              <p:cNvPr id="296" name="Rectangle 77">
                <a:extLst>
                  <a:ext uri="{FF2B5EF4-FFF2-40B4-BE49-F238E27FC236}">
                    <a16:creationId xmlns:a16="http://schemas.microsoft.com/office/drawing/2014/main" id="{84A165BF-A025-4CB9-8E81-11FE273406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D</a:t>
                </a:r>
              </a:p>
            </p:txBody>
          </p:sp>
          <p:sp>
            <p:nvSpPr>
              <p:cNvPr id="297" name="Line 78">
                <a:extLst>
                  <a:ext uri="{FF2B5EF4-FFF2-40B4-BE49-F238E27FC236}">
                    <a16:creationId xmlns:a16="http://schemas.microsoft.com/office/drawing/2014/main" id="{EDCB8A2F-386D-4D14-9B69-7586DFAB8E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8" name="Line 79">
                <a:extLst>
                  <a:ext uri="{FF2B5EF4-FFF2-40B4-BE49-F238E27FC236}">
                    <a16:creationId xmlns:a16="http://schemas.microsoft.com/office/drawing/2014/main" id="{CF4F24E6-653C-42AF-958A-B7120841CF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9" name="Line 80">
                <a:extLst>
                  <a:ext uri="{FF2B5EF4-FFF2-40B4-BE49-F238E27FC236}">
                    <a16:creationId xmlns:a16="http://schemas.microsoft.com/office/drawing/2014/main" id="{B71760F1-5B04-4DD4-B2BF-389A39BDB5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0" name="Line 81">
                <a:extLst>
                  <a:ext uri="{FF2B5EF4-FFF2-40B4-BE49-F238E27FC236}">
                    <a16:creationId xmlns:a16="http://schemas.microsoft.com/office/drawing/2014/main" id="{C891814C-1041-4D97-A72F-A54E8DC6BD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90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1" name="Line 82">
                <a:extLst>
                  <a:ext uri="{FF2B5EF4-FFF2-40B4-BE49-F238E27FC236}">
                    <a16:creationId xmlns:a16="http://schemas.microsoft.com/office/drawing/2014/main" id="{BC4F4F5F-8D10-416B-8B08-EB5686D3EA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2" name="Line 84">
                <a:extLst>
                  <a:ext uri="{FF2B5EF4-FFF2-40B4-BE49-F238E27FC236}">
                    <a16:creationId xmlns:a16="http://schemas.microsoft.com/office/drawing/2014/main" id="{D2FA36E2-C48E-4622-B9D5-38C3F3ABFC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279" name="组合 278">
              <a:extLst>
                <a:ext uri="{FF2B5EF4-FFF2-40B4-BE49-F238E27FC236}">
                  <a16:creationId xmlns:a16="http://schemas.microsoft.com/office/drawing/2014/main" id="{545F6C1B-E1B1-4B3C-B7D0-855B6B91FCF0}"/>
                </a:ext>
              </a:extLst>
            </p:cNvPr>
            <p:cNvGrpSpPr/>
            <p:nvPr/>
          </p:nvGrpSpPr>
          <p:grpSpPr>
            <a:xfrm>
              <a:off x="7440838" y="4313332"/>
              <a:ext cx="930276" cy="460375"/>
              <a:chOff x="3073952" y="2333524"/>
              <a:chExt cx="930276" cy="460375"/>
            </a:xfrm>
          </p:grpSpPr>
          <p:sp>
            <p:nvSpPr>
              <p:cNvPr id="287" name="Rectangle 76">
                <a:extLst>
                  <a:ext uri="{FF2B5EF4-FFF2-40B4-BE49-F238E27FC236}">
                    <a16:creationId xmlns:a16="http://schemas.microsoft.com/office/drawing/2014/main" id="{FB496677-E68A-4404-A4D2-4C988BAF4B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lang="en-US" altLang="zh-CN" sz="1800" b="1" kern="0" dirty="0">
                    <a:solidFill>
                      <a:srgbClr val="000000"/>
                    </a:solidFill>
                    <a:latin typeface="+mn-lt"/>
                    <a:ea typeface="+mn-ea"/>
                    <a:cs typeface="+mn-ea"/>
                    <a:sym typeface="+mn-lt"/>
                  </a:rPr>
                  <a:t>#</a:t>
                </a:r>
                <a:endPara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88" name="Rectangle 77">
                <a:extLst>
                  <a:ext uri="{FF2B5EF4-FFF2-40B4-BE49-F238E27FC236}">
                    <a16:creationId xmlns:a16="http://schemas.microsoft.com/office/drawing/2014/main" id="{D9583E09-6E42-483C-B35E-042B5D2E11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G</a:t>
                </a:r>
              </a:p>
            </p:txBody>
          </p:sp>
          <p:sp>
            <p:nvSpPr>
              <p:cNvPr id="289" name="Line 78">
                <a:extLst>
                  <a:ext uri="{FF2B5EF4-FFF2-40B4-BE49-F238E27FC236}">
                    <a16:creationId xmlns:a16="http://schemas.microsoft.com/office/drawing/2014/main" id="{85BD4BB8-E9AA-4BAA-BB58-98E0522A8B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0" name="Line 79">
                <a:extLst>
                  <a:ext uri="{FF2B5EF4-FFF2-40B4-BE49-F238E27FC236}">
                    <a16:creationId xmlns:a16="http://schemas.microsoft.com/office/drawing/2014/main" id="{5DCB41B7-5A43-4B8F-B419-1DEBBA81AC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1" name="Line 80">
                <a:extLst>
                  <a:ext uri="{FF2B5EF4-FFF2-40B4-BE49-F238E27FC236}">
                    <a16:creationId xmlns:a16="http://schemas.microsoft.com/office/drawing/2014/main" id="{DDF1A5FA-CEC8-40CA-96CA-B21742B552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2" name="Line 81">
                <a:extLst>
                  <a:ext uri="{FF2B5EF4-FFF2-40B4-BE49-F238E27FC236}">
                    <a16:creationId xmlns:a16="http://schemas.microsoft.com/office/drawing/2014/main" id="{9E15115C-8702-4F20-9164-5719F010A6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90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3" name="Line 82">
                <a:extLst>
                  <a:ext uri="{FF2B5EF4-FFF2-40B4-BE49-F238E27FC236}">
                    <a16:creationId xmlns:a16="http://schemas.microsoft.com/office/drawing/2014/main" id="{5A77AB1D-6D2B-4C34-A2FA-CB5A43CBC2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4" name="Line 84">
                <a:extLst>
                  <a:ext uri="{FF2B5EF4-FFF2-40B4-BE49-F238E27FC236}">
                    <a16:creationId xmlns:a16="http://schemas.microsoft.com/office/drawing/2014/main" id="{9327EBB4-B3C1-4AD8-A59E-6AAAE6D1F7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cxnSp>
          <p:nvCxnSpPr>
            <p:cNvPr id="280" name="直接箭头连接符 279">
              <a:extLst>
                <a:ext uri="{FF2B5EF4-FFF2-40B4-BE49-F238E27FC236}">
                  <a16:creationId xmlns:a16="http://schemas.microsoft.com/office/drawing/2014/main" id="{4DD0BAE7-A19F-40F3-BE23-3AFC8A14A596}"/>
                </a:ext>
              </a:extLst>
            </p:cNvPr>
            <p:cNvCxnSpPr/>
            <p:nvPr/>
          </p:nvCxnSpPr>
          <p:spPr>
            <a:xfrm>
              <a:off x="2648277" y="4565343"/>
              <a:ext cx="330752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81" name="文本框 280">
              <a:extLst>
                <a:ext uri="{FF2B5EF4-FFF2-40B4-BE49-F238E27FC236}">
                  <a16:creationId xmlns:a16="http://schemas.microsoft.com/office/drawing/2014/main" id="{C9F00571-ED6E-4CF2-9AA2-D39FF595C99E}"/>
                </a:ext>
              </a:extLst>
            </p:cNvPr>
            <p:cNvSpPr txBox="1"/>
            <p:nvPr/>
          </p:nvSpPr>
          <p:spPr>
            <a:xfrm>
              <a:off x="1988538" y="4363943"/>
              <a:ext cx="7340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Head</a:t>
              </a:r>
              <a:endParaRPr lang="zh-CN" altLang="en-US" dirty="0"/>
            </a:p>
          </p:txBody>
        </p:sp>
        <p:cxnSp>
          <p:nvCxnSpPr>
            <p:cNvPr id="283" name="直接箭头连接符 282">
              <a:extLst>
                <a:ext uri="{FF2B5EF4-FFF2-40B4-BE49-F238E27FC236}">
                  <a16:creationId xmlns:a16="http://schemas.microsoft.com/office/drawing/2014/main" id="{B2304348-3A91-4D90-A4FC-6BC793058C48}"/>
                </a:ext>
              </a:extLst>
            </p:cNvPr>
            <p:cNvCxnSpPr>
              <a:cxnSpLocks/>
            </p:cNvCxnSpPr>
            <p:nvPr/>
          </p:nvCxnSpPr>
          <p:spPr>
            <a:xfrm>
              <a:off x="4827833" y="4556977"/>
              <a:ext cx="465126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4" name="直接箭头连接符 283">
              <a:extLst>
                <a:ext uri="{FF2B5EF4-FFF2-40B4-BE49-F238E27FC236}">
                  <a16:creationId xmlns:a16="http://schemas.microsoft.com/office/drawing/2014/main" id="{2520059D-4456-46C8-96F5-53A98B5B677D}"/>
                </a:ext>
              </a:extLst>
            </p:cNvPr>
            <p:cNvCxnSpPr/>
            <p:nvPr/>
          </p:nvCxnSpPr>
          <p:spPr>
            <a:xfrm>
              <a:off x="6700089" y="4548609"/>
              <a:ext cx="330752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6" name="直接箭头连接符 285">
              <a:extLst>
                <a:ext uri="{FF2B5EF4-FFF2-40B4-BE49-F238E27FC236}">
                  <a16:creationId xmlns:a16="http://schemas.microsoft.com/office/drawing/2014/main" id="{F8728513-8DAD-4ED5-A721-10DC1533427D}"/>
                </a:ext>
              </a:extLst>
            </p:cNvPr>
            <p:cNvCxnSpPr/>
            <p:nvPr/>
          </p:nvCxnSpPr>
          <p:spPr>
            <a:xfrm>
              <a:off x="7115825" y="4540006"/>
              <a:ext cx="330752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320" name="组合 319">
              <a:extLst>
                <a:ext uri="{FF2B5EF4-FFF2-40B4-BE49-F238E27FC236}">
                  <a16:creationId xmlns:a16="http://schemas.microsoft.com/office/drawing/2014/main" id="{33CF75E3-2098-4EEF-AEE1-6FE02D27AE10}"/>
                </a:ext>
              </a:extLst>
            </p:cNvPr>
            <p:cNvGrpSpPr/>
            <p:nvPr/>
          </p:nvGrpSpPr>
          <p:grpSpPr>
            <a:xfrm>
              <a:off x="6187818" y="4313332"/>
              <a:ext cx="930276" cy="460375"/>
              <a:chOff x="3073952" y="2333524"/>
              <a:chExt cx="930276" cy="460375"/>
            </a:xfrm>
          </p:grpSpPr>
          <p:sp>
            <p:nvSpPr>
              <p:cNvPr id="321" name="Rectangle 76">
                <a:extLst>
                  <a:ext uri="{FF2B5EF4-FFF2-40B4-BE49-F238E27FC236}">
                    <a16:creationId xmlns:a16="http://schemas.microsoft.com/office/drawing/2014/main" id="{EDD265B5-E5B5-4AB0-80AC-F90FBB04F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endPara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22" name="Rectangle 77">
                <a:extLst>
                  <a:ext uri="{FF2B5EF4-FFF2-40B4-BE49-F238E27FC236}">
                    <a16:creationId xmlns:a16="http://schemas.microsoft.com/office/drawing/2014/main" id="{A9A8EA59-8AC8-4121-A618-F119F38B6F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F</a:t>
                </a:r>
              </a:p>
            </p:txBody>
          </p:sp>
          <p:sp>
            <p:nvSpPr>
              <p:cNvPr id="323" name="Line 78">
                <a:extLst>
                  <a:ext uri="{FF2B5EF4-FFF2-40B4-BE49-F238E27FC236}">
                    <a16:creationId xmlns:a16="http://schemas.microsoft.com/office/drawing/2014/main" id="{C5B7FFB5-0067-4500-9782-DBC7273858F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24" name="Line 79">
                <a:extLst>
                  <a:ext uri="{FF2B5EF4-FFF2-40B4-BE49-F238E27FC236}">
                    <a16:creationId xmlns:a16="http://schemas.microsoft.com/office/drawing/2014/main" id="{478B55C5-795D-456D-BD46-721D4ABD1E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25" name="Line 80">
                <a:extLst>
                  <a:ext uri="{FF2B5EF4-FFF2-40B4-BE49-F238E27FC236}">
                    <a16:creationId xmlns:a16="http://schemas.microsoft.com/office/drawing/2014/main" id="{30BE90E0-9E63-4365-A778-19B641A8F2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26" name="Line 81">
                <a:extLst>
                  <a:ext uri="{FF2B5EF4-FFF2-40B4-BE49-F238E27FC236}">
                    <a16:creationId xmlns:a16="http://schemas.microsoft.com/office/drawing/2014/main" id="{4DD8FA82-4E2F-42CB-9B59-02605C3791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90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27" name="Line 82">
                <a:extLst>
                  <a:ext uri="{FF2B5EF4-FFF2-40B4-BE49-F238E27FC236}">
                    <a16:creationId xmlns:a16="http://schemas.microsoft.com/office/drawing/2014/main" id="{624B2296-0D30-418D-B515-56E7CC1A14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28" name="Line 84">
                <a:extLst>
                  <a:ext uri="{FF2B5EF4-FFF2-40B4-BE49-F238E27FC236}">
                    <a16:creationId xmlns:a16="http://schemas.microsoft.com/office/drawing/2014/main" id="{C0F13ABB-BFD0-489A-A391-6DE228CA69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329" name="组合 328">
              <a:extLst>
                <a:ext uri="{FF2B5EF4-FFF2-40B4-BE49-F238E27FC236}">
                  <a16:creationId xmlns:a16="http://schemas.microsoft.com/office/drawing/2014/main" id="{DCC8D5A5-FA13-4CFE-90EE-766209FBB246}"/>
                </a:ext>
              </a:extLst>
            </p:cNvPr>
            <p:cNvGrpSpPr/>
            <p:nvPr/>
          </p:nvGrpSpPr>
          <p:grpSpPr>
            <a:xfrm>
              <a:off x="8365364" y="4313331"/>
              <a:ext cx="930276" cy="443640"/>
              <a:chOff x="3073952" y="2333524"/>
              <a:chExt cx="930276" cy="460375"/>
            </a:xfrm>
          </p:grpSpPr>
          <p:sp>
            <p:nvSpPr>
              <p:cNvPr id="330" name="Rectangle 76">
                <a:extLst>
                  <a:ext uri="{FF2B5EF4-FFF2-40B4-BE49-F238E27FC236}">
                    <a16:creationId xmlns:a16="http://schemas.microsoft.com/office/drawing/2014/main" id="{83DDA572-31A6-40BA-B8DF-3075271C87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39090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^</a:t>
                </a:r>
              </a:p>
            </p:txBody>
          </p:sp>
          <p:sp>
            <p:nvSpPr>
              <p:cNvPr id="331" name="Rectangle 77">
                <a:extLst>
                  <a:ext uri="{FF2B5EF4-FFF2-40B4-BE49-F238E27FC236}">
                    <a16:creationId xmlns:a16="http://schemas.microsoft.com/office/drawing/2014/main" id="{8BEBD7EF-AD48-4E02-A702-B40E702AA8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3952" y="2333524"/>
                <a:ext cx="465138" cy="460375"/>
              </a:xfrm>
              <a:prstGeom prst="rect">
                <a:avLst/>
              </a:prstGeom>
              <a:solidFill>
                <a:srgbClr val="CC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3333CC"/>
                  </a:buClr>
                  <a:buSzPct val="60000"/>
                  <a:buFontTx/>
                  <a:buNone/>
                  <a:tabLst/>
                  <a:defRPr/>
                </a:pPr>
                <a:r>
                  <a:rPr kumimoji="0" lang="en-US" altLang="zh-CN" sz="180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#</a:t>
                </a:r>
              </a:p>
            </p:txBody>
          </p:sp>
          <p:sp>
            <p:nvSpPr>
              <p:cNvPr id="332" name="Line 78">
                <a:extLst>
                  <a:ext uri="{FF2B5EF4-FFF2-40B4-BE49-F238E27FC236}">
                    <a16:creationId xmlns:a16="http://schemas.microsoft.com/office/drawing/2014/main" id="{1A732BA3-3196-4B65-BD25-CBB307AB9A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930275" cy="0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3" name="Line 79">
                <a:extLst>
                  <a:ext uri="{FF2B5EF4-FFF2-40B4-BE49-F238E27FC236}">
                    <a16:creationId xmlns:a16="http://schemas.microsoft.com/office/drawing/2014/main" id="{530BE1D0-E78F-4FDC-818C-64774B1096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3952" y="2793898"/>
                <a:ext cx="930266" cy="1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4" name="Line 80">
                <a:extLst>
                  <a:ext uri="{FF2B5EF4-FFF2-40B4-BE49-F238E27FC236}">
                    <a16:creationId xmlns:a16="http://schemas.microsoft.com/office/drawing/2014/main" id="{F8A2CF43-C382-4CFF-AB31-370F2E41D4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3952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5" name="Line 81">
                <a:extLst>
                  <a:ext uri="{FF2B5EF4-FFF2-40B4-BE49-F238E27FC236}">
                    <a16:creationId xmlns:a16="http://schemas.microsoft.com/office/drawing/2014/main" id="{61A9A1AB-DAF6-4BA1-9ED1-190FE45186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39090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6" name="Line 82">
                <a:extLst>
                  <a:ext uri="{FF2B5EF4-FFF2-40B4-BE49-F238E27FC236}">
                    <a16:creationId xmlns:a16="http://schemas.microsoft.com/office/drawing/2014/main" id="{88F5B4AA-DCEC-4624-A923-D5622405C3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7" name="Line 84">
                <a:extLst>
                  <a:ext uri="{FF2B5EF4-FFF2-40B4-BE49-F238E27FC236}">
                    <a16:creationId xmlns:a16="http://schemas.microsoft.com/office/drawing/2014/main" id="{5ACD677A-5A01-4C4B-88F8-39A0B351F8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4227" y="2333524"/>
                <a:ext cx="0" cy="460375"/>
              </a:xfrm>
              <a:prstGeom prst="line">
                <a:avLst/>
              </a:prstGeom>
              <a:noFill/>
              <a:ln w="28575" cap="sq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algn="ctr" defTabSz="914400" eaLnBrk="0" fontAlgn="base" latinLnBrk="0" hangingPunct="0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338" name="文本框 337">
            <a:extLst>
              <a:ext uri="{FF2B5EF4-FFF2-40B4-BE49-F238E27FC236}">
                <a16:creationId xmlns:a16="http://schemas.microsoft.com/office/drawing/2014/main" id="{6344B307-001D-4785-A624-FA1768D6F316}"/>
              </a:ext>
            </a:extLst>
          </p:cNvPr>
          <p:cNvSpPr txBox="1"/>
          <p:nvPr/>
        </p:nvSpPr>
        <p:spPr>
          <a:xfrm>
            <a:off x="2432196" y="4067248"/>
            <a:ext cx="6097656" cy="1289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可以提高存储密度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但串的长度不一定正好是结点的整数倍，故需用特殊字符“＃”或结束符 来填充最后一个结点。</a:t>
            </a:r>
          </a:p>
        </p:txBody>
      </p:sp>
      <p:sp>
        <p:nvSpPr>
          <p:cNvPr id="339" name="文本框 338">
            <a:extLst>
              <a:ext uri="{FF2B5EF4-FFF2-40B4-BE49-F238E27FC236}">
                <a16:creationId xmlns:a16="http://schemas.microsoft.com/office/drawing/2014/main" id="{5BF860F0-59AE-4DAA-9CFE-0720A8E9778A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4.2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串的存储表示和实现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35717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132" grpId="0" animBg="1"/>
      <p:bldP spid="140" grpId="0"/>
      <p:bldP spid="18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FAB11F0-3456-4C44-B74F-BC74F0209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2634" y="901036"/>
            <a:ext cx="5776885" cy="3780779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#define CHUNKSIZE 80 // </a:t>
            </a:r>
            <a:r>
              <a:rPr lang="zh-CN" altLang="en-US" sz="1800" dirty="0">
                <a:ea typeface="微软雅黑" panose="020B0503020204020204" pitchFamily="34" charset="-122"/>
              </a:rPr>
              <a:t>可由用户定义的块大小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</a:t>
            </a:r>
            <a:r>
              <a:rPr lang="zh-CN" altLang="en-US" sz="1800" dirty="0">
                <a:ea typeface="微软雅黑" panose="020B0503020204020204" pitchFamily="34" charset="-122"/>
              </a:rPr>
              <a:t> </a:t>
            </a:r>
            <a:r>
              <a:rPr lang="en-US" altLang="zh-CN" sz="1800" dirty="0">
                <a:ea typeface="微软雅黑" panose="020B0503020204020204" pitchFamily="34" charset="-122"/>
              </a:rPr>
              <a:t>typedef struct  Chunk { // </a:t>
            </a:r>
            <a:r>
              <a:rPr lang="zh-CN" altLang="en-US" sz="1800" dirty="0">
                <a:ea typeface="微软雅黑" panose="020B0503020204020204" pitchFamily="34" charset="-122"/>
              </a:rPr>
              <a:t>结点结构 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     char </a:t>
            </a:r>
            <a:r>
              <a:rPr lang="en-US" altLang="zh-CN" sz="1800" dirty="0" err="1">
                <a:ea typeface="微软雅黑" panose="020B0503020204020204" pitchFamily="34" charset="-122"/>
              </a:rPr>
              <a:t>ch</a:t>
            </a:r>
            <a:r>
              <a:rPr lang="en-US" altLang="zh-CN" sz="1800" dirty="0">
                <a:ea typeface="微软雅黑" panose="020B0503020204020204" pitchFamily="34" charset="-122"/>
              </a:rPr>
              <a:t>[CUNKSIZE];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     struct Chunk *next;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} Chunk;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typedef struct {            // </a:t>
            </a:r>
            <a:r>
              <a:rPr lang="zh-CN" altLang="en-US" sz="1800" dirty="0">
                <a:ea typeface="微软雅黑" panose="020B0503020204020204" pitchFamily="34" charset="-122"/>
              </a:rPr>
              <a:t>串的链表结构 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     Chunk *head, *tail; // </a:t>
            </a:r>
            <a:r>
              <a:rPr lang="zh-CN" altLang="en-US" sz="1800" dirty="0">
                <a:ea typeface="微软雅黑" panose="020B0503020204020204" pitchFamily="34" charset="-122"/>
              </a:rPr>
              <a:t>串的头和尾指针 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     int </a:t>
            </a:r>
            <a:r>
              <a:rPr lang="en-US" altLang="zh-CN" sz="1800" dirty="0" err="1">
                <a:ea typeface="微软雅黑" panose="020B0503020204020204" pitchFamily="34" charset="-122"/>
              </a:rPr>
              <a:t>curlen</a:t>
            </a:r>
            <a:r>
              <a:rPr lang="en-US" altLang="zh-CN" sz="1800" dirty="0">
                <a:ea typeface="微软雅黑" panose="020B0503020204020204" pitchFamily="34" charset="-122"/>
              </a:rPr>
              <a:t>;              // </a:t>
            </a:r>
            <a:r>
              <a:rPr lang="zh-CN" altLang="en-US" sz="1800" dirty="0">
                <a:ea typeface="微软雅黑" panose="020B0503020204020204" pitchFamily="34" charset="-122"/>
              </a:rPr>
              <a:t>串的当前长度 </a:t>
            </a:r>
            <a:endParaRPr lang="en-US" altLang="zh-CN" sz="1800" dirty="0">
              <a:ea typeface="微软雅黑" panose="020B0503020204020204" pitchFamily="34" charset="-122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ea typeface="微软雅黑" panose="020B0503020204020204" pitchFamily="34" charset="-122"/>
              </a:rPr>
              <a:t>    } </a:t>
            </a:r>
            <a:r>
              <a:rPr lang="en-US" altLang="zh-CN" sz="1800" dirty="0" err="1">
                <a:ea typeface="微软雅黑" panose="020B0503020204020204" pitchFamily="34" charset="-122"/>
              </a:rPr>
              <a:t>LString</a:t>
            </a:r>
            <a:r>
              <a:rPr lang="en-US" altLang="zh-CN" sz="1800" dirty="0">
                <a:ea typeface="微软雅黑" panose="020B0503020204020204" pitchFamily="34" charset="-122"/>
              </a:rPr>
              <a:t>;</a:t>
            </a:r>
            <a:endParaRPr lang="en-US" altLang="zh-CN" sz="17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1806" y="282390"/>
            <a:ext cx="3818542" cy="453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串的块链存储结构（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）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6D98D76-A127-494D-81F3-443C6CF63DBA}"/>
              </a:ext>
            </a:extLst>
          </p:cNvPr>
          <p:cNvSpPr txBox="1"/>
          <p:nvPr/>
        </p:nvSpPr>
        <p:spPr>
          <a:xfrm>
            <a:off x="4942633" y="5621668"/>
            <a:ext cx="6030167" cy="8742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/>
              <a:t>当结点大小超过</a:t>
            </a:r>
            <a:r>
              <a:rPr lang="en-US" altLang="zh-CN" dirty="0"/>
              <a:t>1</a:t>
            </a:r>
            <a:r>
              <a:rPr lang="zh-CN" altLang="en-US" dirty="0"/>
              <a:t>时，联结时应注意需处理第一个串尾的无效字符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89AE199-A853-47AC-89C9-E92353188DEA}"/>
              </a:ext>
            </a:extLst>
          </p:cNvPr>
          <p:cNvSpPr txBox="1"/>
          <p:nvPr/>
        </p:nvSpPr>
        <p:spPr>
          <a:xfrm>
            <a:off x="4942634" y="4922384"/>
            <a:ext cx="5776885" cy="4587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 algn="dist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/>
              <a:t>设尾指针的目的是为了便于进行联结操作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4436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1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1006" y="818717"/>
            <a:ext cx="2794811" cy="4501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块链存储的特点</a:t>
            </a:r>
            <a:endParaRPr lang="zh-CN" altLang="en-US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0FF4912-8433-4149-97A7-872F76979D51}"/>
              </a:ext>
            </a:extLst>
          </p:cNvPr>
          <p:cNvSpPr txBox="1"/>
          <p:nvPr/>
        </p:nvSpPr>
        <p:spPr>
          <a:xfrm>
            <a:off x="4882276" y="1724045"/>
            <a:ext cx="6432272" cy="33672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结点大小的选择，直接影响串的处理效率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串的字符集大小影响串值的存储方式的选取 </a:t>
            </a:r>
            <a:endParaRPr lang="en-US" altLang="zh-CN" dirty="0"/>
          </a:p>
          <a:p>
            <a:pPr marL="64800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字符集小，则字符的机内编码就短。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串值的链式存储 </a:t>
            </a:r>
            <a:r>
              <a:rPr lang="en-US" altLang="zh-CN" dirty="0"/>
              <a:t>vs. </a:t>
            </a:r>
            <a:r>
              <a:rPr lang="zh-CN" altLang="en-US" dirty="0"/>
              <a:t>顺序存储 </a:t>
            </a:r>
            <a:endParaRPr lang="en-US" altLang="zh-CN" dirty="0"/>
          </a:p>
          <a:p>
            <a:pPr marL="64800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联接、插入操作等有一定方便之处；但结点大小超过</a:t>
            </a:r>
            <a:r>
              <a:rPr lang="en-US" altLang="zh-CN" dirty="0"/>
              <a:t>1</a:t>
            </a:r>
            <a:r>
              <a:rPr lang="zh-CN" altLang="en-US" dirty="0"/>
              <a:t>时同样需要移动元素， 失去链式存储的优势 </a:t>
            </a:r>
            <a:endParaRPr lang="en-US" altLang="zh-CN" dirty="0"/>
          </a:p>
          <a:p>
            <a:pPr marL="64800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总体上不如顺序存储结构灵活，占用存储量大且操作复杂，不大实用。 </a:t>
            </a:r>
          </a:p>
        </p:txBody>
      </p:sp>
    </p:spTree>
    <p:extLst>
      <p:ext uri="{BB962C8B-B14F-4D97-AF65-F5344CB8AC3E}">
        <p14:creationId xmlns:p14="http://schemas.microsoft.com/office/powerpoint/2010/main" val="103235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C6470E61-1DE9-43EE-A754-517C700B9462}"/>
              </a:ext>
            </a:extLst>
          </p:cNvPr>
          <p:cNvGrpSpPr/>
          <p:nvPr/>
        </p:nvGrpSpPr>
        <p:grpSpPr>
          <a:xfrm>
            <a:off x="10035807" y="4926106"/>
            <a:ext cx="2156881" cy="1931893"/>
            <a:chOff x="-568726" y="1936856"/>
            <a:chExt cx="5591946" cy="5008643"/>
          </a:xfrm>
        </p:grpSpPr>
        <p:pic>
          <p:nvPicPr>
            <p:cNvPr id="137" name="图片 136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8E6D40A0-BB1E-43A7-9F51-99E789920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id="{76B6A947-4215-46CA-8E7A-825F593EBE2E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6" name="文本框 95">
            <a:extLst>
              <a:ext uri="{FF2B5EF4-FFF2-40B4-BE49-F238E27FC236}">
                <a16:creationId xmlns:a16="http://schemas.microsoft.com/office/drawing/2014/main" id="{0B47BB86-CD77-488A-B1C5-26D531B7D718}"/>
              </a:ext>
            </a:extLst>
          </p:cNvPr>
          <p:cNvSpPr txBox="1"/>
          <p:nvPr/>
        </p:nvSpPr>
        <p:spPr>
          <a:xfrm>
            <a:off x="2133432" y="1022467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文本编辑</a:t>
            </a:r>
          </a:p>
        </p:txBody>
      </p:sp>
      <p:sp>
        <p:nvSpPr>
          <p:cNvPr id="339" name="文本框 338">
            <a:extLst>
              <a:ext uri="{FF2B5EF4-FFF2-40B4-BE49-F238E27FC236}">
                <a16:creationId xmlns:a16="http://schemas.microsoft.com/office/drawing/2014/main" id="{5BF860F0-59AE-4DAA-9CFE-0720A8E9778A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串的应用举例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EC580184-4220-4C3B-8EF6-ACD29029E482}"/>
              </a:ext>
            </a:extLst>
          </p:cNvPr>
          <p:cNvSpPr txBox="1"/>
          <p:nvPr/>
        </p:nvSpPr>
        <p:spPr>
          <a:xfrm>
            <a:off x="4410489" y="2239249"/>
            <a:ext cx="30935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串的查找、插入和删除等； 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FA69222A-0A66-45A3-8FAB-8DD300CC03B2}"/>
              </a:ext>
            </a:extLst>
          </p:cNvPr>
          <p:cNvSpPr txBox="1"/>
          <p:nvPr/>
        </p:nvSpPr>
        <p:spPr>
          <a:xfrm>
            <a:off x="2133432" y="1661432"/>
            <a:ext cx="215033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文本编辑的实质：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CD3881A6-5392-4ADD-8CC7-C60157D1EA2F}"/>
              </a:ext>
            </a:extLst>
          </p:cNvPr>
          <p:cNvSpPr txBox="1"/>
          <p:nvPr/>
        </p:nvSpPr>
        <p:spPr>
          <a:xfrm>
            <a:off x="4410489" y="166143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修改字符数据的形式或格式；</a:t>
            </a: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3E8E2C1B-5541-433C-982A-43151096AAFE}"/>
              </a:ext>
            </a:extLst>
          </p:cNvPr>
          <p:cNvSpPr txBox="1"/>
          <p:nvPr/>
        </p:nvSpPr>
        <p:spPr>
          <a:xfrm>
            <a:off x="2133432" y="2229039"/>
            <a:ext cx="215033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基本操作：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2324236-8B4A-4CF2-AF8C-DCC5F37899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41" y="2944619"/>
            <a:ext cx="4342250" cy="325527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1081847-36A0-4703-A4AB-3C5A99FABB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735" y="3053949"/>
            <a:ext cx="5111391" cy="263002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4B29D8A-B44F-4F09-AA17-F2E01E7058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055" y="2939150"/>
            <a:ext cx="4152900" cy="35528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0958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117" grpId="0"/>
      <p:bldP spid="119" grpId="0" animBg="1"/>
      <p:bldP spid="12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C6470E61-1DE9-43EE-A754-517C700B9462}"/>
              </a:ext>
            </a:extLst>
          </p:cNvPr>
          <p:cNvGrpSpPr/>
          <p:nvPr/>
        </p:nvGrpSpPr>
        <p:grpSpPr>
          <a:xfrm>
            <a:off x="10035807" y="4926106"/>
            <a:ext cx="2156881" cy="1931893"/>
            <a:chOff x="-568726" y="1936856"/>
            <a:chExt cx="5591946" cy="5008643"/>
          </a:xfrm>
        </p:grpSpPr>
        <p:pic>
          <p:nvPicPr>
            <p:cNvPr id="137" name="图片 136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8E6D40A0-BB1E-43A7-9F51-99E789920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id="{76B6A947-4215-46CA-8E7A-825F593EBE2E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6" name="文本框 95">
            <a:extLst>
              <a:ext uri="{FF2B5EF4-FFF2-40B4-BE49-F238E27FC236}">
                <a16:creationId xmlns:a16="http://schemas.microsoft.com/office/drawing/2014/main" id="{0B47BB86-CD77-488A-B1C5-26D531B7D718}"/>
              </a:ext>
            </a:extLst>
          </p:cNvPr>
          <p:cNvSpPr txBox="1"/>
          <p:nvPr/>
        </p:nvSpPr>
        <p:spPr>
          <a:xfrm>
            <a:off x="2133432" y="1022467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文本串</a:t>
            </a:r>
          </a:p>
        </p:txBody>
      </p:sp>
      <p:sp>
        <p:nvSpPr>
          <p:cNvPr id="339" name="文本框 338">
            <a:extLst>
              <a:ext uri="{FF2B5EF4-FFF2-40B4-BE49-F238E27FC236}">
                <a16:creationId xmlns:a16="http://schemas.microsoft.com/office/drawing/2014/main" id="{5BF860F0-59AE-4DAA-9CFE-0720A8E9778A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串的应用举例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FA69222A-0A66-45A3-8FAB-8DD300CC03B2}"/>
              </a:ext>
            </a:extLst>
          </p:cNvPr>
          <p:cNvSpPr txBox="1"/>
          <p:nvPr/>
        </p:nvSpPr>
        <p:spPr>
          <a:xfrm>
            <a:off x="2133432" y="1661432"/>
            <a:ext cx="755652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用户可利用换页符和换行符把文本划分成若干页，每页有若干行。</a:t>
            </a: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3E8E2C1B-5541-433C-982A-43151096AAFE}"/>
              </a:ext>
            </a:extLst>
          </p:cNvPr>
          <p:cNvSpPr txBox="1"/>
          <p:nvPr/>
        </p:nvSpPr>
        <p:spPr>
          <a:xfrm>
            <a:off x="2133432" y="2229039"/>
            <a:ext cx="880955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将文本看成一个字符串，称为文本串，页是文本串的子串，行又是页的子串。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5C79D8-D20F-43AB-A2C4-E3B481DD90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327" y="2796646"/>
            <a:ext cx="4280898" cy="380855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468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119" grpId="0" animBg="1"/>
      <p:bldP spid="12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C6470E61-1DE9-43EE-A754-517C700B9462}"/>
              </a:ext>
            </a:extLst>
          </p:cNvPr>
          <p:cNvGrpSpPr/>
          <p:nvPr/>
        </p:nvGrpSpPr>
        <p:grpSpPr>
          <a:xfrm>
            <a:off x="10035807" y="4926106"/>
            <a:ext cx="2156881" cy="1931893"/>
            <a:chOff x="-568726" y="1936856"/>
            <a:chExt cx="5591946" cy="5008643"/>
          </a:xfrm>
        </p:grpSpPr>
        <p:pic>
          <p:nvPicPr>
            <p:cNvPr id="137" name="图片 136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8E6D40A0-BB1E-43A7-9F51-99E789920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id="{76B6A947-4215-46CA-8E7A-825F593EBE2E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6" name="文本框 95">
            <a:extLst>
              <a:ext uri="{FF2B5EF4-FFF2-40B4-BE49-F238E27FC236}">
                <a16:creationId xmlns:a16="http://schemas.microsoft.com/office/drawing/2014/main" id="{0B47BB86-CD77-488A-B1C5-26D531B7D718}"/>
              </a:ext>
            </a:extLst>
          </p:cNvPr>
          <p:cNvSpPr txBox="1"/>
          <p:nvPr/>
        </p:nvSpPr>
        <p:spPr>
          <a:xfrm>
            <a:off x="2133432" y="1022467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页表和行表</a:t>
            </a:r>
          </a:p>
        </p:txBody>
      </p:sp>
      <p:sp>
        <p:nvSpPr>
          <p:cNvPr id="339" name="文本框 338">
            <a:extLst>
              <a:ext uri="{FF2B5EF4-FFF2-40B4-BE49-F238E27FC236}">
                <a16:creationId xmlns:a16="http://schemas.microsoft.com/office/drawing/2014/main" id="{5BF860F0-59AE-4DAA-9CFE-0720A8E9778A}"/>
              </a:ext>
            </a:extLst>
          </p:cNvPr>
          <p:cNvSpPr txBox="1"/>
          <p:nvPr/>
        </p:nvSpPr>
        <p:spPr>
          <a:xfrm>
            <a:off x="1690761" y="366025"/>
            <a:ext cx="319732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串的应用举例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28C785-22B8-44DB-84B7-D6DCC09065B0}"/>
              </a:ext>
            </a:extLst>
          </p:cNvPr>
          <p:cNvSpPr txBox="1"/>
          <p:nvPr/>
        </p:nvSpPr>
        <p:spPr>
          <a:xfrm>
            <a:off x="1690761" y="1623720"/>
            <a:ext cx="3370780" cy="17543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main ( ) { 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float a ,b ,ma x ; 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</a:t>
            </a:r>
            <a:r>
              <a:rPr lang="en-US" altLang="zh-CN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scanf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 ( “% f , % f ” , &amp;a , &amp;b ) ; 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if ( a&gt;b ) max = a ; 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else         max = b ;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}</a:t>
            </a:r>
            <a:endParaRPr lang="zh-CN" altLang="en-US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F317D8D-2CBB-4864-A090-8456188682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451" y="1343025"/>
            <a:ext cx="6153150" cy="2085975"/>
          </a:xfrm>
          <a:prstGeom prst="rect">
            <a:avLst/>
          </a:prstGeom>
        </p:spPr>
      </p:pic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C2458683-B49C-467B-82D5-C57FBC1DC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125397"/>
              </p:ext>
            </p:extLst>
          </p:nvPr>
        </p:nvGraphicFramePr>
        <p:xfrm>
          <a:off x="5680580" y="4316722"/>
          <a:ext cx="4064001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47246154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78878261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7287636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页号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起始行号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行数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843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050416"/>
                  </a:ext>
                </a:extLst>
              </a:tr>
            </a:tbl>
          </a:graphicData>
        </a:graphic>
      </p:graphicFrame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14F6459B-2960-4C10-A61F-E29AC23CA7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81807"/>
              </p:ext>
            </p:extLst>
          </p:nvPr>
        </p:nvGraphicFramePr>
        <p:xfrm>
          <a:off x="1690761" y="3745935"/>
          <a:ext cx="354385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1284">
                  <a:extLst>
                    <a:ext uri="{9D8B030D-6E8A-4147-A177-3AD203B41FA5}">
                      <a16:colId xmlns:a16="http://schemas.microsoft.com/office/drawing/2014/main" val="4222664749"/>
                    </a:ext>
                  </a:extLst>
                </a:gridCol>
                <a:gridCol w="1181284">
                  <a:extLst>
                    <a:ext uri="{9D8B030D-6E8A-4147-A177-3AD203B41FA5}">
                      <a16:colId xmlns:a16="http://schemas.microsoft.com/office/drawing/2014/main" val="1032889000"/>
                    </a:ext>
                  </a:extLst>
                </a:gridCol>
                <a:gridCol w="1181284">
                  <a:extLst>
                    <a:ext uri="{9D8B030D-6E8A-4147-A177-3AD203B41FA5}">
                      <a16:colId xmlns:a16="http://schemas.microsoft.com/office/drawing/2014/main" val="23055664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行号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起始地址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长度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0751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201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6276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210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0629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227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6636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251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22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270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7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285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9524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8C6DC950-BAA4-4E79-BB74-0311617C892F}"/>
              </a:ext>
            </a:extLst>
          </p:cNvPr>
          <p:cNvSpPr txBox="1"/>
          <p:nvPr/>
        </p:nvSpPr>
        <p:spPr>
          <a:xfrm>
            <a:off x="5791541" y="3880535"/>
            <a:ext cx="79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页表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155E85C-BD72-400C-BCCA-8DBC3C1092D9}"/>
              </a:ext>
            </a:extLst>
          </p:cNvPr>
          <p:cNvSpPr txBox="1"/>
          <p:nvPr/>
        </p:nvSpPr>
        <p:spPr>
          <a:xfrm>
            <a:off x="1133833" y="3745935"/>
            <a:ext cx="514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行表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81187D1-4976-4B48-A441-E04702F4640A}"/>
              </a:ext>
            </a:extLst>
          </p:cNvPr>
          <p:cNvSpPr/>
          <p:nvPr/>
        </p:nvSpPr>
        <p:spPr>
          <a:xfrm>
            <a:off x="1690761" y="4110276"/>
            <a:ext cx="3543852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45EC094-A02B-43F2-9A5D-0506D5301846}"/>
              </a:ext>
            </a:extLst>
          </p:cNvPr>
          <p:cNvSpPr/>
          <p:nvPr/>
        </p:nvSpPr>
        <p:spPr>
          <a:xfrm>
            <a:off x="5464451" y="1343025"/>
            <a:ext cx="2787727" cy="41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C172902-8289-4A3F-8734-F7B3302C1E16}"/>
              </a:ext>
            </a:extLst>
          </p:cNvPr>
          <p:cNvSpPr/>
          <p:nvPr/>
        </p:nvSpPr>
        <p:spPr>
          <a:xfrm>
            <a:off x="1698317" y="4500356"/>
            <a:ext cx="3543852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ABBA0D8-8CFB-4B8B-9CDB-614F7F4C4FA7}"/>
              </a:ext>
            </a:extLst>
          </p:cNvPr>
          <p:cNvSpPr/>
          <p:nvPr/>
        </p:nvSpPr>
        <p:spPr>
          <a:xfrm>
            <a:off x="8252178" y="1343025"/>
            <a:ext cx="3365423" cy="41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3C705B3-4DE2-4717-9DED-A3ED22732669}"/>
              </a:ext>
            </a:extLst>
          </p:cNvPr>
          <p:cNvSpPr/>
          <p:nvPr/>
        </p:nvSpPr>
        <p:spPr>
          <a:xfrm>
            <a:off x="5464451" y="1773207"/>
            <a:ext cx="1859627" cy="41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3E8793C-9FC5-4B93-85A7-61C0BABA289C}"/>
              </a:ext>
            </a:extLst>
          </p:cNvPr>
          <p:cNvSpPr/>
          <p:nvPr/>
        </p:nvSpPr>
        <p:spPr>
          <a:xfrm>
            <a:off x="1690761" y="4856713"/>
            <a:ext cx="3543852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BA6A756-60C7-4BBC-8715-9D503BD5E618}"/>
              </a:ext>
            </a:extLst>
          </p:cNvPr>
          <p:cNvSpPr/>
          <p:nvPr/>
        </p:nvSpPr>
        <p:spPr>
          <a:xfrm>
            <a:off x="7322434" y="1773207"/>
            <a:ext cx="4295167" cy="41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AE0D604-961B-49EF-B1A4-94D3E7EDDA35}"/>
              </a:ext>
            </a:extLst>
          </p:cNvPr>
          <p:cNvSpPr/>
          <p:nvPr/>
        </p:nvSpPr>
        <p:spPr>
          <a:xfrm>
            <a:off x="5487240" y="2177693"/>
            <a:ext cx="3070833" cy="41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186AD84-0344-480C-B4E7-DB34AB0485A6}"/>
              </a:ext>
            </a:extLst>
          </p:cNvPr>
          <p:cNvSpPr/>
          <p:nvPr/>
        </p:nvSpPr>
        <p:spPr>
          <a:xfrm>
            <a:off x="1674475" y="5213070"/>
            <a:ext cx="3543852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E96A42B-7209-409C-B554-04BCA286C984}"/>
              </a:ext>
            </a:extLst>
          </p:cNvPr>
          <p:cNvSpPr/>
          <p:nvPr/>
        </p:nvSpPr>
        <p:spPr>
          <a:xfrm>
            <a:off x="8564523" y="2187656"/>
            <a:ext cx="3053078" cy="41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CE13719-4835-415B-A032-EE0EC6FAC549}"/>
              </a:ext>
            </a:extLst>
          </p:cNvPr>
          <p:cNvSpPr/>
          <p:nvPr/>
        </p:nvSpPr>
        <p:spPr>
          <a:xfrm>
            <a:off x="5464451" y="2576212"/>
            <a:ext cx="2787727" cy="41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0959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11" grpId="0" animBg="1"/>
      <p:bldP spid="2" grpId="0"/>
      <p:bldP spid="12" grpId="0"/>
      <p:bldP spid="3" grpId="0" animBg="1"/>
      <p:bldP spid="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文本框 95">
            <a:extLst>
              <a:ext uri="{FF2B5EF4-FFF2-40B4-BE49-F238E27FC236}">
                <a16:creationId xmlns:a16="http://schemas.microsoft.com/office/drawing/2014/main" id="{0B47BB86-CD77-488A-B1C5-26D531B7D718}"/>
              </a:ext>
            </a:extLst>
          </p:cNvPr>
          <p:cNvSpPr txBox="1"/>
          <p:nvPr/>
        </p:nvSpPr>
        <p:spPr>
          <a:xfrm>
            <a:off x="2133432" y="1022467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页表和行表</a:t>
            </a:r>
          </a:p>
        </p:txBody>
      </p:sp>
      <p:sp>
        <p:nvSpPr>
          <p:cNvPr id="339" name="文本框 338">
            <a:extLst>
              <a:ext uri="{FF2B5EF4-FFF2-40B4-BE49-F238E27FC236}">
                <a16:creationId xmlns:a16="http://schemas.microsoft.com/office/drawing/2014/main" id="{5BF860F0-59AE-4DAA-9CFE-0720A8E9778A}"/>
              </a:ext>
            </a:extLst>
          </p:cNvPr>
          <p:cNvSpPr txBox="1"/>
          <p:nvPr/>
        </p:nvSpPr>
        <p:spPr>
          <a:xfrm>
            <a:off x="1690761" y="366025"/>
            <a:ext cx="319732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串的应用举例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F317D8D-2CBB-4864-A090-845618868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733" y="3728749"/>
            <a:ext cx="6153150" cy="2085975"/>
          </a:xfrm>
          <a:prstGeom prst="rect">
            <a:avLst/>
          </a:prstGeom>
        </p:spPr>
      </p:pic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C2458683-B49C-467B-82D5-C57FBC1DC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861801"/>
              </p:ext>
            </p:extLst>
          </p:nvPr>
        </p:nvGraphicFramePr>
        <p:xfrm>
          <a:off x="2462496" y="2530047"/>
          <a:ext cx="4064001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47246154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78878261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7287636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页号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起始行号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行数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843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050416"/>
                  </a:ext>
                </a:extLst>
              </a:tr>
            </a:tbl>
          </a:graphicData>
        </a:graphic>
      </p:graphicFrame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14F6459B-2960-4C10-A61F-E29AC23CA7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5103780"/>
              </p:ext>
            </p:extLst>
          </p:nvPr>
        </p:nvGraphicFramePr>
        <p:xfrm>
          <a:off x="7799280" y="2437932"/>
          <a:ext cx="354385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1284">
                  <a:extLst>
                    <a:ext uri="{9D8B030D-6E8A-4147-A177-3AD203B41FA5}">
                      <a16:colId xmlns:a16="http://schemas.microsoft.com/office/drawing/2014/main" val="4222664749"/>
                    </a:ext>
                  </a:extLst>
                </a:gridCol>
                <a:gridCol w="1181284">
                  <a:extLst>
                    <a:ext uri="{9D8B030D-6E8A-4147-A177-3AD203B41FA5}">
                      <a16:colId xmlns:a16="http://schemas.microsoft.com/office/drawing/2014/main" val="1032889000"/>
                    </a:ext>
                  </a:extLst>
                </a:gridCol>
                <a:gridCol w="1181284">
                  <a:extLst>
                    <a:ext uri="{9D8B030D-6E8A-4147-A177-3AD203B41FA5}">
                      <a16:colId xmlns:a16="http://schemas.microsoft.com/office/drawing/2014/main" val="23055664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行号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起始地址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长度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0751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201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6276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210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0629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227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6636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251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223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270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7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105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285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9524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8C6DC950-BAA4-4E79-BB74-0311617C892F}"/>
              </a:ext>
            </a:extLst>
          </p:cNvPr>
          <p:cNvSpPr txBox="1"/>
          <p:nvPr/>
        </p:nvSpPr>
        <p:spPr>
          <a:xfrm>
            <a:off x="4282987" y="2082839"/>
            <a:ext cx="79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页表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155E85C-BD72-400C-BCCA-8DBC3C1092D9}"/>
              </a:ext>
            </a:extLst>
          </p:cNvPr>
          <p:cNvSpPr txBox="1"/>
          <p:nvPr/>
        </p:nvSpPr>
        <p:spPr>
          <a:xfrm>
            <a:off x="9083343" y="2010505"/>
            <a:ext cx="1073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行表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E62259-8171-4A8A-A33D-43B242450FB1}"/>
              </a:ext>
            </a:extLst>
          </p:cNvPr>
          <p:cNvSpPr txBox="1"/>
          <p:nvPr/>
        </p:nvSpPr>
        <p:spPr>
          <a:xfrm>
            <a:off x="2133432" y="1583078"/>
            <a:ext cx="7486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b="1" dirty="0"/>
              <a:t>设页指针、行指针和字符指针，分别指示当前操作的页、行和字符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4823457-77F7-4781-9594-3BFA05D631B6}"/>
              </a:ext>
            </a:extLst>
          </p:cNvPr>
          <p:cNvCxnSpPr/>
          <p:nvPr/>
        </p:nvCxnSpPr>
        <p:spPr>
          <a:xfrm>
            <a:off x="6621846" y="3827987"/>
            <a:ext cx="337931" cy="3119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3C6E08E-A338-426C-8DCB-1F9BEB65EF7F}"/>
              </a:ext>
            </a:extLst>
          </p:cNvPr>
          <p:cNvCxnSpPr/>
          <p:nvPr/>
        </p:nvCxnSpPr>
        <p:spPr>
          <a:xfrm>
            <a:off x="6790811" y="3573442"/>
            <a:ext cx="308114" cy="25454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6A105FDA-8A75-4FFB-9907-A9C9E5531229}"/>
              </a:ext>
            </a:extLst>
          </p:cNvPr>
          <p:cNvCxnSpPr/>
          <p:nvPr/>
        </p:nvCxnSpPr>
        <p:spPr>
          <a:xfrm flipV="1">
            <a:off x="7127273" y="3483989"/>
            <a:ext cx="120738" cy="3439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F092EB37-297B-4BBB-88C3-02891E9C93A4}"/>
              </a:ext>
            </a:extLst>
          </p:cNvPr>
          <p:cNvSpPr txBox="1"/>
          <p:nvPr/>
        </p:nvSpPr>
        <p:spPr>
          <a:xfrm>
            <a:off x="6770933" y="3277252"/>
            <a:ext cx="79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rgbClr val="FF0000"/>
                </a:solidFill>
              </a:rPr>
              <a:t>c,d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C109D3F-F1E0-480C-836E-E0A22D76CF6F}"/>
              </a:ext>
            </a:extLst>
          </p:cNvPr>
          <p:cNvSpPr txBox="1"/>
          <p:nvPr/>
        </p:nvSpPr>
        <p:spPr>
          <a:xfrm>
            <a:off x="8092209" y="5186231"/>
            <a:ext cx="3129069" cy="11373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插入或删除元素时，需修改其所在行的长度，为该行重新分配存储空间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9B53BB53-DFA9-40F2-953D-17BFA33AA957}"/>
              </a:ext>
            </a:extLst>
          </p:cNvPr>
          <p:cNvSpPr/>
          <p:nvPr/>
        </p:nvSpPr>
        <p:spPr>
          <a:xfrm>
            <a:off x="10156820" y="3146180"/>
            <a:ext cx="1186312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2EC3AD6-B892-422B-B437-E05D404D9F95}"/>
              </a:ext>
            </a:extLst>
          </p:cNvPr>
          <p:cNvSpPr txBox="1"/>
          <p:nvPr/>
        </p:nvSpPr>
        <p:spPr>
          <a:xfrm>
            <a:off x="8160761" y="5186231"/>
            <a:ext cx="3060517" cy="11373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修改该行起始空间</a:t>
            </a:r>
            <a:endParaRPr lang="en-US" altLang="zh-CN" dirty="0"/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zh-CN" altLang="en-US" b="1" dirty="0">
                <a:solidFill>
                  <a:srgbClr val="FF0000"/>
                </a:solidFill>
              </a:rPr>
              <a:t>     好处：</a:t>
            </a:r>
            <a:r>
              <a:rPr lang="zh-CN" altLang="en-US" dirty="0"/>
              <a:t>无需移动该字串的</a:t>
            </a:r>
            <a:endParaRPr lang="en-US" altLang="zh-CN" dirty="0"/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            </a:t>
            </a:r>
            <a:r>
              <a:rPr lang="zh-CN" altLang="en-US" dirty="0"/>
              <a:t>后续字符序列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3C01EFE7-50CE-41E1-BC38-B260AB6A0D2A}"/>
              </a:ext>
            </a:extLst>
          </p:cNvPr>
          <p:cNvSpPr/>
          <p:nvPr/>
        </p:nvSpPr>
        <p:spPr>
          <a:xfrm>
            <a:off x="8978050" y="3156511"/>
            <a:ext cx="1186312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9B7B1ECB-B5CA-4886-BC57-53F2AE954718}"/>
              </a:ext>
            </a:extLst>
          </p:cNvPr>
          <p:cNvCxnSpPr>
            <a:cxnSpLocks/>
          </p:cNvCxnSpPr>
          <p:nvPr/>
        </p:nvCxnSpPr>
        <p:spPr>
          <a:xfrm>
            <a:off x="1494363" y="3827986"/>
            <a:ext cx="2629581" cy="15599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B747EF60-2F70-44EC-97B3-F3EF8258FD9B}"/>
              </a:ext>
            </a:extLst>
          </p:cNvPr>
          <p:cNvSpPr txBox="1"/>
          <p:nvPr/>
        </p:nvSpPr>
        <p:spPr>
          <a:xfrm>
            <a:off x="1433979" y="5896889"/>
            <a:ext cx="7243677" cy="7766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修改一行将设计行表的插入和删除，若被删的为所在页的第一行，还需要修改页表中所在页的起始行号和行数</a:t>
            </a:r>
          </a:p>
        </p:txBody>
      </p:sp>
    </p:spTree>
    <p:extLst>
      <p:ext uri="{BB962C8B-B14F-4D97-AF65-F5344CB8AC3E}">
        <p14:creationId xmlns:p14="http://schemas.microsoft.com/office/powerpoint/2010/main" val="342154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2" grpId="0"/>
      <p:bldP spid="12" grpId="0"/>
      <p:bldP spid="25" grpId="0"/>
      <p:bldP spid="32" grpId="0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/>
          <p:cNvGraphicFramePr/>
          <p:nvPr>
            <p:extLst>
              <p:ext uri="{D42A27DB-BD31-4B8C-83A1-F6EECF244321}">
                <p14:modId xmlns:p14="http://schemas.microsoft.com/office/powerpoint/2010/main" val="1647544306"/>
              </p:ext>
            </p:extLst>
          </p:nvPr>
        </p:nvGraphicFramePr>
        <p:xfrm>
          <a:off x="3348182" y="2283121"/>
          <a:ext cx="5508335" cy="36722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678182" y="1880091"/>
            <a:ext cx="2985630" cy="85113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字符在串中的位置：</a:t>
            </a:r>
            <a:endParaRPr lang="en-US" altLang="zh-CN" b="1" dirty="0">
              <a:solidFill>
                <a:srgbClr val="FF0000"/>
              </a:solidFill>
              <a:cs typeface="+mn-ea"/>
              <a:sym typeface="+mn-lt"/>
            </a:endParaRPr>
          </a:p>
          <a:p>
            <a:pPr defTabSz="685800">
              <a:lnSpc>
                <a:spcPct val="150000"/>
              </a:lnSpc>
            </a:pP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字符在序列中的序号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32338" y="3691563"/>
            <a:ext cx="3663194" cy="85113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前缀：</a:t>
            </a:r>
            <a:r>
              <a:rPr lang="zh-CN" altLang="en-US" dirty="0"/>
              <a:t>起始于位置</a:t>
            </a:r>
            <a:r>
              <a:rPr lang="en-US" altLang="zh-CN" dirty="0"/>
              <a:t>1</a:t>
            </a:r>
            <a:r>
              <a:rPr lang="zh-CN" altLang="en-US" dirty="0"/>
              <a:t>的子串</a:t>
            </a:r>
            <a:endParaRPr lang="en-US" altLang="zh-CN" dirty="0"/>
          </a:p>
          <a:p>
            <a:pPr defTabSz="685800"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后缀：</a:t>
            </a:r>
            <a:r>
              <a:rPr lang="zh-CN" altLang="en-US" dirty="0"/>
              <a:t>终止于位置</a:t>
            </a:r>
            <a:r>
              <a:rPr lang="en-US" altLang="zh-CN" dirty="0"/>
              <a:t>n</a:t>
            </a:r>
            <a:r>
              <a:rPr lang="zh-CN" altLang="en-US" dirty="0"/>
              <a:t>的子串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87092" y="1897824"/>
            <a:ext cx="2985630" cy="116967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字符在主串中的位置：</a:t>
            </a:r>
            <a:endParaRPr lang="en-US" altLang="zh-CN" b="1" dirty="0">
              <a:solidFill>
                <a:srgbClr val="FF0000"/>
              </a:solidFill>
              <a:cs typeface="+mn-ea"/>
              <a:sym typeface="+mn-lt"/>
            </a:endParaRPr>
          </a:p>
          <a:p>
            <a:pPr defTabSz="685800">
              <a:lnSpc>
                <a:spcPct val="130000"/>
              </a:lnSpc>
            </a:pPr>
            <a:r>
              <a:rPr lang="zh-CN" altLang="en-US" dirty="0"/>
              <a:t>子串的第一个字符在主串中（首次出现）的位置</a:t>
            </a:r>
            <a:endParaRPr lang="en-US" altLang="zh-CN" b="1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774393" y="4136770"/>
            <a:ext cx="3385269" cy="178664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两个串相等：</a:t>
            </a:r>
            <a:r>
              <a:rPr lang="zh-CN" altLang="en-US" dirty="0"/>
              <a:t>当且仅当这两个串的值相等，即只有当两个串的长度相等， 且各个对应位置的字符都相等时才相等。</a:t>
            </a:r>
            <a:endParaRPr lang="en-US" altLang="zh-CN" dirty="0"/>
          </a:p>
          <a:p>
            <a:pPr algn="r" defTabSz="685800"/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1086958" y="4045453"/>
            <a:ext cx="7617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-15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08</a:t>
            </a:r>
          </a:p>
          <a:p>
            <a:pPr algn="ctr"/>
            <a:endParaRPr lang="zh-CN" altLang="en-US" sz="3200" spc="-15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880908" y="1900111"/>
            <a:ext cx="7617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-15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06</a:t>
            </a:r>
            <a:endParaRPr lang="zh-CN" altLang="en-US" sz="3200" spc="-15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79621" y="1853264"/>
            <a:ext cx="7617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-15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05</a:t>
            </a:r>
            <a:endParaRPr lang="zh-CN" altLang="en-US" sz="4800" spc="-15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7873" y="3727223"/>
            <a:ext cx="7617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spc="-15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07</a:t>
            </a:r>
            <a:endParaRPr lang="zh-CN" altLang="en-US" sz="3200" spc="-15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141685" y="372676"/>
            <a:ext cx="4203131" cy="965317"/>
            <a:chOff x="716110" y="187653"/>
            <a:chExt cx="4203131" cy="965317"/>
          </a:xfrm>
        </p:grpSpPr>
        <p:sp>
          <p:nvSpPr>
            <p:cNvPr id="19" name="文本框 18"/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 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串的定义与操作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166889" y="752860"/>
              <a:ext cx="27972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4.1.1. 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串的基本概念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7774058" y="5566272"/>
            <a:ext cx="2912104" cy="1248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例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  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A=“Cat"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B=“cat"    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C=“Cat"   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</a:t>
            </a:r>
          </a:p>
        </p:txBody>
      </p:sp>
      <p:sp>
        <p:nvSpPr>
          <p:cNvPr id="26" name="文本框 23">
            <a:extLst>
              <a:ext uri="{FF2B5EF4-FFF2-40B4-BE49-F238E27FC236}">
                <a16:creationId xmlns:a16="http://schemas.microsoft.com/office/drawing/2014/main" id="{9BF79E90-4D32-4289-8737-15831CA78F94}"/>
              </a:ext>
            </a:extLst>
          </p:cNvPr>
          <p:cNvSpPr txBox="1"/>
          <p:nvPr/>
        </p:nvSpPr>
        <p:spPr>
          <a:xfrm>
            <a:off x="7787092" y="2995106"/>
            <a:ext cx="2912104" cy="1156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例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  </a:t>
            </a:r>
            <a:r>
              <a:rPr lang="en-US" altLang="zh-CN" sz="1600" dirty="0" err="1">
                <a:solidFill>
                  <a:srgbClr val="000000"/>
                </a:solidFill>
                <a:cs typeface="+mn-ea"/>
                <a:sym typeface="+mn-lt"/>
              </a:rPr>
              <a:t>st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=“This is a string"</a:t>
            </a:r>
          </a:p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s1=“is"    </a:t>
            </a:r>
          </a:p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D9DA85F-57B5-4954-87A9-69A31219B754}"/>
              </a:ext>
            </a:extLst>
          </p:cNvPr>
          <p:cNvCxnSpPr>
            <a:cxnSpLocks/>
          </p:cNvCxnSpPr>
          <p:nvPr/>
        </p:nvCxnSpPr>
        <p:spPr>
          <a:xfrm>
            <a:off x="8665207" y="3341938"/>
            <a:ext cx="27460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DD89043A-67ED-48AA-8B2E-593C2C4838C1}"/>
              </a:ext>
            </a:extLst>
          </p:cNvPr>
          <p:cNvSpPr txBox="1"/>
          <p:nvPr/>
        </p:nvSpPr>
        <p:spPr>
          <a:xfrm>
            <a:off x="1032338" y="4568059"/>
            <a:ext cx="3771561" cy="1857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SzPct val="90000"/>
              <a:buFont typeface="Wingdings" panose="05000000000000000000" pitchFamily="2" charset="2"/>
              <a:buChar char="u"/>
            </a:pPr>
            <a:r>
              <a:rPr lang="en-US" altLang="zh-CN" dirty="0"/>
              <a:t> </a:t>
            </a:r>
            <a:r>
              <a:rPr lang="zh-CN" altLang="en-US" dirty="0"/>
              <a:t>空串是任意串的前缀和后缀，任意串也是它自身的前缀和后缀</a:t>
            </a:r>
            <a:endParaRPr lang="en-US" altLang="zh-CN" dirty="0"/>
          </a:p>
          <a:p>
            <a:pPr marL="285750" indent="-285750">
              <a:lnSpc>
                <a:spcPct val="130000"/>
              </a:lnSpc>
              <a:buClr>
                <a:srgbClr val="FF0000"/>
              </a:buClr>
              <a:buSzPct val="90000"/>
              <a:buFont typeface="Wingdings" panose="05000000000000000000" pitchFamily="2" charset="2"/>
              <a:buChar char="u"/>
            </a:pPr>
            <a:r>
              <a:rPr lang="zh-CN" altLang="en-US" dirty="0"/>
              <a:t>字符串本身之外的所有非空子串、前缀和后缀，分别称为</a:t>
            </a:r>
            <a:r>
              <a:rPr lang="zh-CN" altLang="en-US" dirty="0">
                <a:solidFill>
                  <a:srgbClr val="FF0000"/>
                </a:solidFill>
              </a:rPr>
              <a:t>真子串</a:t>
            </a:r>
            <a:r>
              <a:rPr lang="zh-CN" altLang="en-US" dirty="0"/>
              <a:t>、 </a:t>
            </a:r>
            <a:r>
              <a:rPr lang="zh-CN" altLang="en-US" dirty="0">
                <a:solidFill>
                  <a:srgbClr val="FF0000"/>
                </a:solidFill>
              </a:rPr>
              <a:t>真前缀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FF0000"/>
                </a:solidFill>
              </a:rPr>
              <a:t>真后缀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E96782B5-9343-4604-A74B-8EB6B7BA212E}"/>
              </a:ext>
            </a:extLst>
          </p:cNvPr>
          <p:cNvSpPr txBox="1"/>
          <p:nvPr/>
        </p:nvSpPr>
        <p:spPr>
          <a:xfrm>
            <a:off x="1032338" y="4568059"/>
            <a:ext cx="2912104" cy="1543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例</a:t>
            </a:r>
            <a:r>
              <a:rPr lang="zh-CN" altLang="en-US" sz="1600" dirty="0">
                <a:solidFill>
                  <a:srgbClr val="000000"/>
                </a:solidFill>
                <a:cs typeface="+mn-ea"/>
                <a:sym typeface="+mn-lt"/>
              </a:rPr>
              <a:t>  </a:t>
            </a:r>
            <a:r>
              <a:rPr lang="en-US" altLang="zh-CN" sz="1600" dirty="0" err="1">
                <a:solidFill>
                  <a:srgbClr val="000000"/>
                </a:solidFill>
                <a:cs typeface="+mn-ea"/>
                <a:sym typeface="+mn-lt"/>
              </a:rPr>
              <a:t>st</a:t>
            </a: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=“This is a string"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s1=“Th”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s2=“This”   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s3=“string”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00000"/>
                </a:solidFill>
                <a:cs typeface="+mn-ea"/>
                <a:sym typeface="+mn-lt"/>
              </a:rPr>
              <a:t>      S4=“g”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4" grpId="0"/>
      <p:bldP spid="6" grpId="0"/>
      <p:bldP spid="8" grpId="0"/>
      <p:bldP spid="10" grpId="0"/>
      <p:bldP spid="14" grpId="0"/>
      <p:bldP spid="15" grpId="0"/>
      <p:bldP spid="16" grpId="0"/>
      <p:bldP spid="17" grpId="0"/>
      <p:bldP spid="24" grpId="0"/>
      <p:bldP spid="26" grpId="0"/>
      <p:bldP spid="27" grpId="0"/>
      <p:bldP spid="27" grpId="1"/>
      <p:bldP spid="2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C6470E61-1DE9-43EE-A754-517C700B9462}"/>
              </a:ext>
            </a:extLst>
          </p:cNvPr>
          <p:cNvGrpSpPr/>
          <p:nvPr/>
        </p:nvGrpSpPr>
        <p:grpSpPr>
          <a:xfrm>
            <a:off x="10035807" y="4926106"/>
            <a:ext cx="2156881" cy="1931893"/>
            <a:chOff x="-568726" y="1936856"/>
            <a:chExt cx="5591946" cy="5008643"/>
          </a:xfrm>
        </p:grpSpPr>
        <p:pic>
          <p:nvPicPr>
            <p:cNvPr id="137" name="图片 136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8E6D40A0-BB1E-43A7-9F51-99E789920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id="{76B6A947-4215-46CA-8E7A-825F593EBE2E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6" name="文本框 95">
            <a:extLst>
              <a:ext uri="{FF2B5EF4-FFF2-40B4-BE49-F238E27FC236}">
                <a16:creationId xmlns:a16="http://schemas.microsoft.com/office/drawing/2014/main" id="{0B47BB86-CD77-488A-B1C5-26D531B7D718}"/>
              </a:ext>
            </a:extLst>
          </p:cNvPr>
          <p:cNvSpPr txBox="1"/>
          <p:nvPr/>
        </p:nvSpPr>
        <p:spPr>
          <a:xfrm>
            <a:off x="2133432" y="1022467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>
                <a:solidFill>
                  <a:srgbClr val="000000"/>
                </a:solidFill>
                <a:cs typeface="+mn-ea"/>
                <a:sym typeface="+mn-lt"/>
              </a:rPr>
              <a:t>建立词索引表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9" name="文本框 338">
            <a:extLst>
              <a:ext uri="{FF2B5EF4-FFF2-40B4-BE49-F238E27FC236}">
                <a16:creationId xmlns:a16="http://schemas.microsoft.com/office/drawing/2014/main" id="{5BF860F0-59AE-4DAA-9CFE-0720A8E9778A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串的应用举例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FA69222A-0A66-45A3-8FAB-8DD300CC03B2}"/>
              </a:ext>
            </a:extLst>
          </p:cNvPr>
          <p:cNvSpPr txBox="1"/>
          <p:nvPr/>
        </p:nvSpPr>
        <p:spPr>
          <a:xfrm>
            <a:off x="2133432" y="1661432"/>
            <a:ext cx="458696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搜索引擎，如：百度、谷歌等等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061839B-5949-4430-9B93-DE74D2F0A7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432" y="2183073"/>
            <a:ext cx="8154107" cy="16308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17C1236B-5AAF-4D60-9E5D-F7AEEFF42152}"/>
              </a:ext>
            </a:extLst>
          </p:cNvPr>
          <p:cNvSpPr txBox="1"/>
          <p:nvPr/>
        </p:nvSpPr>
        <p:spPr>
          <a:xfrm>
            <a:off x="2461023" y="3966203"/>
            <a:ext cx="8426052" cy="417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倒排索引（</a:t>
            </a:r>
            <a:r>
              <a:rPr lang="en-US" altLang="zh-CN" dirty="0"/>
              <a:t>Inverted Index</a:t>
            </a:r>
            <a:r>
              <a:rPr lang="zh-CN" altLang="en-US" dirty="0"/>
              <a:t>）：通过建立</a:t>
            </a:r>
            <a:r>
              <a:rPr lang="zh-CN" altLang="en-US" b="1" dirty="0"/>
              <a:t>“关键词索引表” </a:t>
            </a:r>
            <a:r>
              <a:rPr lang="zh-CN" altLang="en-US" dirty="0"/>
              <a:t>来加快信息查找过程。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66BA163-78D8-4742-A78C-3C3406839AEA}"/>
              </a:ext>
            </a:extLst>
          </p:cNvPr>
          <p:cNvSpPr txBox="1"/>
          <p:nvPr/>
        </p:nvSpPr>
        <p:spPr>
          <a:xfrm>
            <a:off x="2133432" y="4570187"/>
            <a:ext cx="458696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图书馆书目检索系统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958546A-F0B6-4ACD-B80F-2F151C730B70}"/>
              </a:ext>
            </a:extLst>
          </p:cNvPr>
          <p:cNvSpPr txBox="1"/>
          <p:nvPr/>
        </p:nvSpPr>
        <p:spPr>
          <a:xfrm>
            <a:off x="2133433" y="5196568"/>
            <a:ext cx="4586962" cy="7772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数据库管理系统，如：</a:t>
            </a:r>
            <a:r>
              <a:rPr lang="en-US" altLang="zh-CN" dirty="0"/>
              <a:t>Access</a:t>
            </a:r>
            <a:r>
              <a:rPr lang="zh-CN" altLang="en-US" dirty="0"/>
              <a:t>、</a:t>
            </a:r>
            <a:r>
              <a:rPr lang="en-US" altLang="zh-CN" dirty="0"/>
              <a:t>MySQL</a:t>
            </a:r>
            <a:r>
              <a:rPr lang="zh-CN" altLang="en-US" dirty="0"/>
              <a:t>、</a:t>
            </a:r>
            <a:r>
              <a:rPr lang="en-US" altLang="zh-CN" dirty="0"/>
              <a:t>MS SQL Server</a:t>
            </a:r>
            <a:r>
              <a:rPr lang="zh-CN" altLang="en-US" dirty="0"/>
              <a:t>、 </a:t>
            </a:r>
            <a:r>
              <a:rPr lang="en-US" altLang="zh-CN" dirty="0"/>
              <a:t>DB2</a:t>
            </a:r>
            <a:r>
              <a:rPr lang="zh-CN" altLang="en-US" dirty="0"/>
              <a:t>、</a:t>
            </a:r>
            <a:r>
              <a:rPr lang="en-US" altLang="zh-CN" dirty="0"/>
              <a:t>Oracle</a:t>
            </a:r>
            <a:r>
              <a:rPr lang="zh-CN" altLang="en-US" dirty="0"/>
              <a:t>等等</a:t>
            </a:r>
          </a:p>
        </p:txBody>
      </p:sp>
    </p:spTree>
    <p:extLst>
      <p:ext uri="{BB962C8B-B14F-4D97-AF65-F5344CB8AC3E}">
        <p14:creationId xmlns:p14="http://schemas.microsoft.com/office/powerpoint/2010/main" val="154811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119" grpId="0" animBg="1"/>
      <p:bldP spid="17" grpId="0"/>
      <p:bldP spid="21" grpId="0" animBg="1"/>
      <p:bldP spid="2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文本框 95">
            <a:extLst>
              <a:ext uri="{FF2B5EF4-FFF2-40B4-BE49-F238E27FC236}">
                <a16:creationId xmlns:a16="http://schemas.microsoft.com/office/drawing/2014/main" id="{0B47BB86-CD77-488A-B1C5-26D531B7D718}"/>
              </a:ext>
            </a:extLst>
          </p:cNvPr>
          <p:cNvSpPr txBox="1"/>
          <p:nvPr/>
        </p:nvSpPr>
        <p:spPr>
          <a:xfrm>
            <a:off x="2133432" y="1022467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>
                <a:solidFill>
                  <a:srgbClr val="000000"/>
                </a:solidFill>
                <a:cs typeface="+mn-ea"/>
                <a:sym typeface="+mn-lt"/>
              </a:rPr>
              <a:t>书目检索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9" name="文本框 338">
            <a:extLst>
              <a:ext uri="{FF2B5EF4-FFF2-40B4-BE49-F238E27FC236}">
                <a16:creationId xmlns:a16="http://schemas.microsoft.com/office/drawing/2014/main" id="{5BF860F0-59AE-4DAA-9CFE-0720A8E9778A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串的应用举例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FA69222A-0A66-45A3-8FAB-8DD300CC03B2}"/>
              </a:ext>
            </a:extLst>
          </p:cNvPr>
          <p:cNvSpPr txBox="1"/>
          <p:nvPr/>
        </p:nvSpPr>
        <p:spPr>
          <a:xfrm>
            <a:off x="2133432" y="1749428"/>
            <a:ext cx="1683966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 algn="dist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书目文件</a:t>
            </a:r>
          </a:p>
        </p:txBody>
      </p:sp>
      <p:graphicFrame>
        <p:nvGraphicFramePr>
          <p:cNvPr id="2" name="表格 3">
            <a:extLst>
              <a:ext uri="{FF2B5EF4-FFF2-40B4-BE49-F238E27FC236}">
                <a16:creationId xmlns:a16="http://schemas.microsoft.com/office/drawing/2014/main" id="{9D45AB48-4950-4C7C-A34C-3846B2FE74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063788"/>
              </p:ext>
            </p:extLst>
          </p:nvPr>
        </p:nvGraphicFramePr>
        <p:xfrm>
          <a:off x="2133432" y="2415540"/>
          <a:ext cx="5084114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263">
                  <a:extLst>
                    <a:ext uri="{9D8B030D-6E8A-4147-A177-3AD203B41FA5}">
                      <a16:colId xmlns:a16="http://schemas.microsoft.com/office/drawing/2014/main" val="3777630813"/>
                    </a:ext>
                  </a:extLst>
                </a:gridCol>
                <a:gridCol w="4074851">
                  <a:extLst>
                    <a:ext uri="{9D8B030D-6E8A-4147-A177-3AD203B41FA5}">
                      <a16:colId xmlns:a16="http://schemas.microsoft.com/office/drawing/2014/main" val="8164632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书号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书名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996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005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Computer Data Structures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44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010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Introduction to Data Structures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171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Fundamentals of Data Structures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125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The Design and Analysis of Computer Algorithms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7136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050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Introduction to Numerical Analysis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744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067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Numerical </a:t>
                      </a:r>
                      <a:r>
                        <a:rPr lang="en-US" altLang="zh-CN" dirty="0" err="1"/>
                        <a:t>Analysi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810470"/>
                  </a:ext>
                </a:extLst>
              </a:tr>
            </a:tbl>
          </a:graphicData>
        </a:graphic>
      </p:graphicFrame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37C1400-08F1-407D-A8DD-D65FF24504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3493990"/>
              </p:ext>
            </p:extLst>
          </p:nvPr>
        </p:nvGraphicFramePr>
        <p:xfrm>
          <a:off x="7571666" y="1996440"/>
          <a:ext cx="3862773" cy="370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031">
                  <a:extLst>
                    <a:ext uri="{9D8B030D-6E8A-4147-A177-3AD203B41FA5}">
                      <a16:colId xmlns:a16="http://schemas.microsoft.com/office/drawing/2014/main" val="464467955"/>
                    </a:ext>
                  </a:extLst>
                </a:gridCol>
                <a:gridCol w="2050742">
                  <a:extLst>
                    <a:ext uri="{9D8B030D-6E8A-4147-A177-3AD203B41FA5}">
                      <a16:colId xmlns:a16="http://schemas.microsoft.com/office/drawing/2014/main" val="2772385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关键词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书号索引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853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algorithms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27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analysi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034,050,067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136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computer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005,034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93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data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005,010,023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7973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design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126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fundamentals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195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introduction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010,050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9023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numerical 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050,067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730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structures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005,010,023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999131"/>
                  </a:ext>
                </a:extLst>
              </a:tr>
            </a:tbl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0A0E5CC8-1356-499C-8238-218179738C5A}"/>
              </a:ext>
            </a:extLst>
          </p:cNvPr>
          <p:cNvSpPr txBox="1"/>
          <p:nvPr/>
        </p:nvSpPr>
        <p:spPr>
          <a:xfrm>
            <a:off x="7571666" y="1452649"/>
            <a:ext cx="239795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 algn="dist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关键词索引表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5433300-45D6-40B9-8056-2D46E8FDAEA6}"/>
              </a:ext>
            </a:extLst>
          </p:cNvPr>
          <p:cNvSpPr/>
          <p:nvPr/>
        </p:nvSpPr>
        <p:spPr>
          <a:xfrm>
            <a:off x="7543360" y="2741813"/>
            <a:ext cx="3481033" cy="3693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B01737E2-4A60-422B-AFB4-A75BA82BE111}"/>
              </a:ext>
            </a:extLst>
          </p:cNvPr>
          <p:cNvSpPr/>
          <p:nvPr/>
        </p:nvSpPr>
        <p:spPr>
          <a:xfrm>
            <a:off x="7571666" y="4961469"/>
            <a:ext cx="3481033" cy="319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左大括号 5">
            <a:extLst>
              <a:ext uri="{FF2B5EF4-FFF2-40B4-BE49-F238E27FC236}">
                <a16:creationId xmlns:a16="http://schemas.microsoft.com/office/drawing/2014/main" id="{CCBEB25B-77F1-4A5B-A3C4-CF8846764A61}"/>
              </a:ext>
            </a:extLst>
          </p:cNvPr>
          <p:cNvSpPr/>
          <p:nvPr/>
        </p:nvSpPr>
        <p:spPr>
          <a:xfrm>
            <a:off x="7324078" y="3000652"/>
            <a:ext cx="219282" cy="2183907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E979B11-6F77-4B70-BF15-F0D813A283B9}"/>
              </a:ext>
            </a:extLst>
          </p:cNvPr>
          <p:cNvSpPr txBox="1"/>
          <p:nvPr/>
        </p:nvSpPr>
        <p:spPr>
          <a:xfrm>
            <a:off x="6902222" y="3677459"/>
            <a:ext cx="421856" cy="8302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+mn-ea"/>
                <a:sym typeface="+mn-lt"/>
              </a:rPr>
              <a:t>交集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F21506C3-5FA0-4152-97CC-BD40D9828F3B}"/>
              </a:ext>
            </a:extLst>
          </p:cNvPr>
          <p:cNvSpPr/>
          <p:nvPr/>
        </p:nvSpPr>
        <p:spPr>
          <a:xfrm>
            <a:off x="2088376" y="4456695"/>
            <a:ext cx="5207396" cy="90541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3470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119" grpId="0" animBg="1"/>
      <p:bldP spid="14" grpId="0" animBg="1"/>
      <p:bldP spid="5" grpId="0" animBg="1"/>
      <p:bldP spid="16" grpId="0" animBg="1"/>
      <p:bldP spid="6" grpId="0" animBg="1"/>
      <p:bldP spid="18" grpId="0"/>
      <p:bldP spid="2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文本框 95">
            <a:extLst>
              <a:ext uri="{FF2B5EF4-FFF2-40B4-BE49-F238E27FC236}">
                <a16:creationId xmlns:a16="http://schemas.microsoft.com/office/drawing/2014/main" id="{0B47BB86-CD77-488A-B1C5-26D531B7D718}"/>
              </a:ext>
            </a:extLst>
          </p:cNvPr>
          <p:cNvSpPr txBox="1"/>
          <p:nvPr/>
        </p:nvSpPr>
        <p:spPr>
          <a:xfrm>
            <a:off x="2133432" y="1022467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>
                <a:solidFill>
                  <a:srgbClr val="000000"/>
                </a:solidFill>
                <a:cs typeface="+mn-ea"/>
                <a:sym typeface="+mn-lt"/>
              </a:rPr>
              <a:t>书目检索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9" name="文本框 338">
            <a:extLst>
              <a:ext uri="{FF2B5EF4-FFF2-40B4-BE49-F238E27FC236}">
                <a16:creationId xmlns:a16="http://schemas.microsoft.com/office/drawing/2014/main" id="{5BF860F0-59AE-4DAA-9CFE-0720A8E9778A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串的应用举例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B73E9FE-80A5-4F1B-9564-F54CBA644903}"/>
              </a:ext>
            </a:extLst>
          </p:cNvPr>
          <p:cNvSpPr txBox="1"/>
          <p:nvPr/>
        </p:nvSpPr>
        <p:spPr>
          <a:xfrm>
            <a:off x="2133432" y="1583626"/>
            <a:ext cx="2039073" cy="43018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dist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>
                <a:solidFill>
                  <a:srgbClr val="000000"/>
                </a:solidFill>
                <a:cs typeface="+mn-ea"/>
                <a:sym typeface="+mn-lt"/>
              </a:rPr>
              <a:t>索引表建立方法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82B7A6-7D55-4B84-8F64-D1975A723598}"/>
              </a:ext>
            </a:extLst>
          </p:cNvPr>
          <p:cNvSpPr txBox="1"/>
          <p:nvPr/>
        </p:nvSpPr>
        <p:spPr>
          <a:xfrm>
            <a:off x="2044084" y="2132296"/>
            <a:ext cx="6094520" cy="21207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重复下列操作直至文件结束：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从书目文件中读入一个书目串；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书目串中提取所有关键词插入词表；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对词表中的每一个关键词，在索引表 中进行査找并作相应的插入操作。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3BBB0A81-942D-44D3-A9F3-99C2737AAED9}"/>
              </a:ext>
            </a:extLst>
          </p:cNvPr>
          <p:cNvGrpSpPr/>
          <p:nvPr/>
        </p:nvGrpSpPr>
        <p:grpSpPr>
          <a:xfrm>
            <a:off x="1690761" y="4371493"/>
            <a:ext cx="2179636" cy="2399416"/>
            <a:chOff x="2401243" y="4421301"/>
            <a:chExt cx="2179636" cy="2399416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13B2735-946C-4F30-89CF-27FDFB9FE7B9}"/>
                </a:ext>
              </a:extLst>
            </p:cNvPr>
            <p:cNvSpPr txBox="1"/>
            <p:nvPr/>
          </p:nvSpPr>
          <p:spPr>
            <a:xfrm>
              <a:off x="2401243" y="4772728"/>
              <a:ext cx="2179636" cy="162974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lIns="68580" tIns="34290" rIns="68580" bIns="34290" rtlCol="0">
              <a:spAutoFit/>
            </a:bodyPr>
            <a:lstStyle/>
            <a:p>
              <a:pPr lvl="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000"/>
                <a:t>The Design and Analysis of Computer Algorithms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387CFD7-CD14-4E65-B986-232B4C613521}"/>
                </a:ext>
              </a:extLst>
            </p:cNvPr>
            <p:cNvSpPr txBox="1"/>
            <p:nvPr/>
          </p:nvSpPr>
          <p:spPr>
            <a:xfrm>
              <a:off x="2896340" y="4421301"/>
              <a:ext cx="10098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书目串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40EB855-DE8A-41F3-9645-B64F4CFF0AEF}"/>
                </a:ext>
              </a:extLst>
            </p:cNvPr>
            <p:cNvSpPr txBox="1"/>
            <p:nvPr/>
          </p:nvSpPr>
          <p:spPr>
            <a:xfrm>
              <a:off x="2843914" y="6451385"/>
              <a:ext cx="13471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书号：</a:t>
              </a:r>
              <a:r>
                <a:rPr lang="en-US" altLang="zh-CN" b="1" dirty="0"/>
                <a:t>034 </a:t>
              </a:r>
              <a:endParaRPr lang="zh-CN" altLang="en-US" b="1" dirty="0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1C70509-B0C5-48BE-94DF-725DB3D2946A}"/>
              </a:ext>
            </a:extLst>
          </p:cNvPr>
          <p:cNvGrpSpPr/>
          <p:nvPr/>
        </p:nvGrpSpPr>
        <p:grpSpPr>
          <a:xfrm>
            <a:off x="3870397" y="4374862"/>
            <a:ext cx="2874597" cy="1977800"/>
            <a:chOff x="4580879" y="4424670"/>
            <a:chExt cx="2874597" cy="197780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98C678ED-228A-40FA-B8DF-64F1107E2A99}"/>
                </a:ext>
              </a:extLst>
            </p:cNvPr>
            <p:cNvGrpSpPr/>
            <p:nvPr/>
          </p:nvGrpSpPr>
          <p:grpSpPr>
            <a:xfrm>
              <a:off x="5788619" y="4424670"/>
              <a:ext cx="1666857" cy="1977800"/>
              <a:chOff x="2466099" y="4358627"/>
              <a:chExt cx="1666857" cy="1977800"/>
            </a:xfrm>
          </p:grpSpPr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F193B258-6BFC-4211-8373-22F0F28AB822}"/>
                  </a:ext>
                </a:extLst>
              </p:cNvPr>
              <p:cNvSpPr txBox="1"/>
              <p:nvPr/>
            </p:nvSpPr>
            <p:spPr>
              <a:xfrm>
                <a:off x="2466099" y="4706685"/>
                <a:ext cx="1666857" cy="162974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 lIns="68580" tIns="34290" rIns="68580" bIns="34290" rtlCol="0">
                <a:spAutoFit/>
              </a:bodyPr>
              <a:lstStyle/>
              <a:p>
                <a:pPr lv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altLang="zh-CN" sz="2000" dirty="0"/>
                  <a:t>design </a:t>
                </a:r>
              </a:p>
              <a:p>
                <a:pPr lvl="0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altLang="zh-CN" sz="2000" dirty="0"/>
                  <a:t>analysis computer algorithms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5E794808-2665-4D6C-88D9-3F5907F5D84B}"/>
                  </a:ext>
                </a:extLst>
              </p:cNvPr>
              <p:cNvSpPr txBox="1"/>
              <p:nvPr/>
            </p:nvSpPr>
            <p:spPr>
              <a:xfrm>
                <a:off x="2917211" y="4358627"/>
                <a:ext cx="100983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b="1" dirty="0"/>
                  <a:t>词表</a:t>
                </a:r>
              </a:p>
            </p:txBody>
          </p:sp>
        </p:grpSp>
        <p:sp>
          <p:nvSpPr>
            <p:cNvPr id="10" name="箭头: 右 9">
              <a:extLst>
                <a:ext uri="{FF2B5EF4-FFF2-40B4-BE49-F238E27FC236}">
                  <a16:creationId xmlns:a16="http://schemas.microsoft.com/office/drawing/2014/main" id="{2FC769F1-22B1-4100-830D-CA78021D57CF}"/>
                </a:ext>
              </a:extLst>
            </p:cNvPr>
            <p:cNvSpPr/>
            <p:nvPr/>
          </p:nvSpPr>
          <p:spPr>
            <a:xfrm>
              <a:off x="4580879" y="5493811"/>
              <a:ext cx="1221756" cy="205201"/>
            </a:xfrm>
            <a:prstGeom prst="rightArrow">
              <a:avLst>
                <a:gd name="adj1" fmla="val 568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481CCE0A-3B84-41A2-8197-9F7B4B0773FE}"/>
                </a:ext>
              </a:extLst>
            </p:cNvPr>
            <p:cNvSpPr txBox="1"/>
            <p:nvPr/>
          </p:nvSpPr>
          <p:spPr>
            <a:xfrm>
              <a:off x="4580879" y="5155257"/>
              <a:ext cx="14703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/>
                <a:t>去除停用词</a:t>
              </a:r>
            </a:p>
          </p:txBody>
        </p:sp>
      </p:grpSp>
      <p:graphicFrame>
        <p:nvGraphicFramePr>
          <p:cNvPr id="31" name="表格 4">
            <a:extLst>
              <a:ext uri="{FF2B5EF4-FFF2-40B4-BE49-F238E27FC236}">
                <a16:creationId xmlns:a16="http://schemas.microsoft.com/office/drawing/2014/main" id="{2279B3BC-D863-4DB5-ACCC-23AD55E03C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726614"/>
              </p:ext>
            </p:extLst>
          </p:nvPr>
        </p:nvGraphicFramePr>
        <p:xfrm>
          <a:off x="8123808" y="2889165"/>
          <a:ext cx="2851204" cy="370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4301">
                  <a:extLst>
                    <a:ext uri="{9D8B030D-6E8A-4147-A177-3AD203B41FA5}">
                      <a16:colId xmlns:a16="http://schemas.microsoft.com/office/drawing/2014/main" val="464467955"/>
                    </a:ext>
                  </a:extLst>
                </a:gridCol>
                <a:gridCol w="1566903">
                  <a:extLst>
                    <a:ext uri="{9D8B030D-6E8A-4147-A177-3AD203B41FA5}">
                      <a16:colId xmlns:a16="http://schemas.microsoft.com/office/drawing/2014/main" val="2772385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关键词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书号索引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853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27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136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93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7973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126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computer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195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9023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 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730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999131"/>
                  </a:ext>
                </a:extLst>
              </a:tr>
            </a:tbl>
          </a:graphicData>
        </a:graphic>
      </p:graphicFrame>
      <p:sp>
        <p:nvSpPr>
          <p:cNvPr id="32" name="箭头: 右 31">
            <a:extLst>
              <a:ext uri="{FF2B5EF4-FFF2-40B4-BE49-F238E27FC236}">
                <a16:creationId xmlns:a16="http://schemas.microsoft.com/office/drawing/2014/main" id="{8328B889-F7FE-4B1B-A657-34DDA956CC91}"/>
              </a:ext>
            </a:extLst>
          </p:cNvPr>
          <p:cNvSpPr/>
          <p:nvPr/>
        </p:nvSpPr>
        <p:spPr>
          <a:xfrm>
            <a:off x="6851273" y="5420376"/>
            <a:ext cx="1221756" cy="205201"/>
          </a:xfrm>
          <a:prstGeom prst="rightArrow">
            <a:avLst>
              <a:gd name="adj1" fmla="val 5689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CE52806-46FB-4A87-B3D7-C23BD1E47C8A}"/>
              </a:ext>
            </a:extLst>
          </p:cNvPr>
          <p:cNvSpPr txBox="1"/>
          <p:nvPr/>
        </p:nvSpPr>
        <p:spPr>
          <a:xfrm>
            <a:off x="6817723" y="5123790"/>
            <a:ext cx="147033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插入索引表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7B41E81-A5B0-489A-A7B3-31DBA8ACE591}"/>
              </a:ext>
            </a:extLst>
          </p:cNvPr>
          <p:cNvSpPr txBox="1"/>
          <p:nvPr/>
        </p:nvSpPr>
        <p:spPr>
          <a:xfrm>
            <a:off x="9950121" y="5137122"/>
            <a:ext cx="1009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,034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A86BF473-9840-4BD8-AE5D-525CE50F0122}"/>
              </a:ext>
            </a:extLst>
          </p:cNvPr>
          <p:cNvSpPr txBox="1"/>
          <p:nvPr/>
        </p:nvSpPr>
        <p:spPr>
          <a:xfrm>
            <a:off x="10998405" y="5123790"/>
            <a:ext cx="1009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插入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82DEE21-760B-48E3-BA67-2EB76AD059A7}"/>
              </a:ext>
            </a:extLst>
          </p:cNvPr>
          <p:cNvSpPr txBox="1"/>
          <p:nvPr/>
        </p:nvSpPr>
        <p:spPr>
          <a:xfrm>
            <a:off x="8144726" y="3192650"/>
            <a:ext cx="7346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ysClr val="windowText" lastClr="000000"/>
                </a:solidFill>
              </a:rPr>
              <a:t>……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4348AA56-3F46-410A-A15A-55E30E4EF631}"/>
              </a:ext>
            </a:extLst>
          </p:cNvPr>
          <p:cNvSpPr txBox="1"/>
          <p:nvPr/>
        </p:nvSpPr>
        <p:spPr>
          <a:xfrm>
            <a:off x="8144726" y="3564210"/>
            <a:ext cx="10209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ysClr val="windowText" lastClr="000000"/>
                </a:solidFill>
              </a:rPr>
              <a:t>……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5BB56D-4B8C-4DA8-9C7E-225D2CDD0309}"/>
              </a:ext>
            </a:extLst>
          </p:cNvPr>
          <p:cNvSpPr txBox="1"/>
          <p:nvPr/>
        </p:nvSpPr>
        <p:spPr>
          <a:xfrm>
            <a:off x="9409440" y="3192650"/>
            <a:ext cx="1476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ysClr val="windowText" lastClr="000000"/>
                </a:solidFill>
              </a:rPr>
              <a:t>……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4BBDF49B-0881-41F2-B0DC-20734D67E81D}"/>
              </a:ext>
            </a:extLst>
          </p:cNvPr>
          <p:cNvSpPr txBox="1"/>
          <p:nvPr/>
        </p:nvSpPr>
        <p:spPr>
          <a:xfrm>
            <a:off x="9409440" y="3564210"/>
            <a:ext cx="14625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ysClr val="windowText" lastClr="000000"/>
                </a:solidFill>
              </a:rPr>
              <a:t>……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1813830-7158-424A-BF78-072E6B7FD107}"/>
              </a:ext>
            </a:extLst>
          </p:cNvPr>
          <p:cNvSpPr txBox="1"/>
          <p:nvPr/>
        </p:nvSpPr>
        <p:spPr>
          <a:xfrm>
            <a:off x="8123808" y="5818151"/>
            <a:ext cx="11252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ysClr val="windowText" lastClr="000000"/>
                </a:solidFill>
              </a:rPr>
              <a:t>……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56D9172A-036A-43E5-94F8-F970B3E7C84F}"/>
              </a:ext>
            </a:extLst>
          </p:cNvPr>
          <p:cNvSpPr txBox="1"/>
          <p:nvPr/>
        </p:nvSpPr>
        <p:spPr>
          <a:xfrm>
            <a:off x="9409440" y="5812167"/>
            <a:ext cx="1640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ysClr val="windowText" lastClr="000000"/>
                </a:solidFill>
              </a:rPr>
              <a:t>……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6768AAB-160A-4F79-8D18-A640FCF52944}"/>
              </a:ext>
            </a:extLst>
          </p:cNvPr>
          <p:cNvSpPr txBox="1"/>
          <p:nvPr/>
        </p:nvSpPr>
        <p:spPr>
          <a:xfrm>
            <a:off x="8138604" y="5819265"/>
            <a:ext cx="1344274" cy="416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dirty="0"/>
              <a:t>design 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8C8F595-04A2-48CE-A7D3-6AA5E02D8A9F}"/>
              </a:ext>
            </a:extLst>
          </p:cNvPr>
          <p:cNvSpPr txBox="1"/>
          <p:nvPr/>
        </p:nvSpPr>
        <p:spPr>
          <a:xfrm>
            <a:off x="9433286" y="3616748"/>
            <a:ext cx="706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/>
              <a:t>034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6BB3847-70E3-46A1-B318-E4CF6F524DD9}"/>
              </a:ext>
            </a:extLst>
          </p:cNvPr>
          <p:cNvSpPr txBox="1"/>
          <p:nvPr/>
        </p:nvSpPr>
        <p:spPr>
          <a:xfrm>
            <a:off x="8123808" y="3261056"/>
            <a:ext cx="134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/>
              <a:t>algorithms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06A4339B-A620-46E3-A5F9-429F01101FE5}"/>
              </a:ext>
            </a:extLst>
          </p:cNvPr>
          <p:cNvSpPr txBox="1"/>
          <p:nvPr/>
        </p:nvSpPr>
        <p:spPr>
          <a:xfrm>
            <a:off x="9441606" y="3252717"/>
            <a:ext cx="706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/>
              <a:t>034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313A416-B230-42EF-AA37-128B86FE031A}"/>
              </a:ext>
            </a:extLst>
          </p:cNvPr>
          <p:cNvSpPr txBox="1"/>
          <p:nvPr/>
        </p:nvSpPr>
        <p:spPr>
          <a:xfrm>
            <a:off x="8116427" y="3603108"/>
            <a:ext cx="134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80A7DC85-A71E-4CA2-80BE-8D70F8683FCE}"/>
              </a:ext>
            </a:extLst>
          </p:cNvPr>
          <p:cNvSpPr txBox="1"/>
          <p:nvPr/>
        </p:nvSpPr>
        <p:spPr>
          <a:xfrm>
            <a:off x="9409440" y="5855212"/>
            <a:ext cx="706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/>
              <a:t>034</a:t>
            </a:r>
            <a:endParaRPr lang="zh-CN" altLang="en-US" dirty="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5E704CD1-3C60-48B7-B3ED-C1FEDC4200E8}"/>
              </a:ext>
            </a:extLst>
          </p:cNvPr>
          <p:cNvSpPr txBox="1"/>
          <p:nvPr/>
        </p:nvSpPr>
        <p:spPr>
          <a:xfrm>
            <a:off x="11000716" y="5799839"/>
            <a:ext cx="859804" cy="416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dirty="0">
                <a:solidFill>
                  <a:srgbClr val="FF0000"/>
                </a:solidFill>
              </a:rPr>
              <a:t>新增</a:t>
            </a:r>
            <a:endParaRPr lang="en-US" altLang="zh-CN" sz="1800" dirty="0">
              <a:solidFill>
                <a:srgbClr val="FF0000"/>
              </a:solidFill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74D3F0AA-31CE-44B9-B716-8601FD2744AF}"/>
              </a:ext>
            </a:extLst>
          </p:cNvPr>
          <p:cNvSpPr txBox="1"/>
          <p:nvPr/>
        </p:nvSpPr>
        <p:spPr>
          <a:xfrm>
            <a:off x="10998405" y="3579512"/>
            <a:ext cx="859804" cy="416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dirty="0">
                <a:solidFill>
                  <a:srgbClr val="FF0000"/>
                </a:solidFill>
              </a:rPr>
              <a:t>新增</a:t>
            </a:r>
            <a:endParaRPr lang="en-US" altLang="zh-CN" sz="1800" dirty="0">
              <a:solidFill>
                <a:srgbClr val="FF0000"/>
              </a:solidFill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1701FAF7-B371-46BA-B78B-63B28B19547F}"/>
              </a:ext>
            </a:extLst>
          </p:cNvPr>
          <p:cNvSpPr txBox="1"/>
          <p:nvPr/>
        </p:nvSpPr>
        <p:spPr>
          <a:xfrm>
            <a:off x="10998405" y="3200224"/>
            <a:ext cx="859804" cy="416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dirty="0">
                <a:solidFill>
                  <a:srgbClr val="FF0000"/>
                </a:solidFill>
              </a:rPr>
              <a:t>新增</a:t>
            </a:r>
            <a:endParaRPr lang="en-US" altLang="zh-CN" sz="1800" dirty="0">
              <a:solidFill>
                <a:srgbClr val="FF0000"/>
              </a:solidFill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EE6C9BE2-A598-42E5-B86E-42CA6BB23F7C}"/>
              </a:ext>
            </a:extLst>
          </p:cNvPr>
          <p:cNvSpPr txBox="1"/>
          <p:nvPr/>
        </p:nvSpPr>
        <p:spPr>
          <a:xfrm>
            <a:off x="8073029" y="2456332"/>
            <a:ext cx="17733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/>
              <a:t>索引表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643630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5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13" grpId="0" animBg="1"/>
      <p:bldP spid="32" grpId="0" animBg="1"/>
      <p:bldP spid="33" grpId="0"/>
      <p:bldP spid="35" grpId="0"/>
      <p:bldP spid="36" grpId="0"/>
      <p:bldP spid="38" grpId="0"/>
      <p:bldP spid="38" grpId="1"/>
      <p:bldP spid="40" grpId="0"/>
      <p:bldP spid="40" grpId="1"/>
      <p:bldP spid="42" grpId="0"/>
      <p:bldP spid="42" grpId="1"/>
      <p:bldP spid="44" grpId="0"/>
      <p:bldP spid="44" grpId="1"/>
      <p:bldP spid="46" grpId="0"/>
      <p:bldP spid="46" grpId="1"/>
      <p:bldP spid="48" grpId="0"/>
      <p:bldP spid="48" grpId="1"/>
      <p:bldP spid="50" grpId="0"/>
      <p:bldP spid="51" grpId="0"/>
      <p:bldP spid="52" grpId="0"/>
      <p:bldP spid="53" grpId="0"/>
      <p:bldP spid="54" grpId="0"/>
      <p:bldP spid="55" grpId="0"/>
      <p:bldP spid="57" grpId="0"/>
      <p:bldP spid="58" grpId="0"/>
      <p:bldP spid="59" grpId="0"/>
      <p:bldP spid="6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文本框 338">
            <a:extLst>
              <a:ext uri="{FF2B5EF4-FFF2-40B4-BE49-F238E27FC236}">
                <a16:creationId xmlns:a16="http://schemas.microsoft.com/office/drawing/2014/main" id="{5BF860F0-59AE-4DAA-9CFE-0720A8E9778A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4.4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串的应用举例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B73E9FE-80A5-4F1B-9564-F54CBA644903}"/>
              </a:ext>
            </a:extLst>
          </p:cNvPr>
          <p:cNvSpPr txBox="1"/>
          <p:nvPr/>
        </p:nvSpPr>
        <p:spPr>
          <a:xfrm>
            <a:off x="2185858" y="1128130"/>
            <a:ext cx="2944705" cy="43018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/>
              <a:t>词索引表相关数据结构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82B7A6-7D55-4B84-8F64-D1975A723598}"/>
              </a:ext>
            </a:extLst>
          </p:cNvPr>
          <p:cNvSpPr txBox="1"/>
          <p:nvPr/>
        </p:nvSpPr>
        <p:spPr>
          <a:xfrm>
            <a:off x="2185858" y="2371923"/>
            <a:ext cx="3762181" cy="874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顺序存储的线性表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每个元素是一个字符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98C678ED-228A-40FA-B8DF-64F1107E2A99}"/>
              </a:ext>
            </a:extLst>
          </p:cNvPr>
          <p:cNvGrpSpPr/>
          <p:nvPr/>
        </p:nvGrpSpPr>
        <p:grpSpPr>
          <a:xfrm>
            <a:off x="6511547" y="654363"/>
            <a:ext cx="1666857" cy="1977800"/>
            <a:chOff x="2466099" y="4358627"/>
            <a:chExt cx="1666857" cy="1977800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193B258-6BFC-4211-8373-22F0F28AB822}"/>
                </a:ext>
              </a:extLst>
            </p:cNvPr>
            <p:cNvSpPr txBox="1"/>
            <p:nvPr/>
          </p:nvSpPr>
          <p:spPr>
            <a:xfrm>
              <a:off x="2466099" y="4706685"/>
              <a:ext cx="1666857" cy="162974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lIns="68580" tIns="34290" rIns="68580" bIns="34290" rtlCol="0">
              <a:spAutoFit/>
            </a:bodyPr>
            <a:lstStyle/>
            <a:p>
              <a:pPr lvl="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000" dirty="0"/>
                <a:t>design </a:t>
              </a:r>
            </a:p>
            <a:p>
              <a:pPr lvl="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000" dirty="0"/>
                <a:t>analysis computer algorithms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E794808-2665-4D6C-88D9-3F5907F5D84B}"/>
                </a:ext>
              </a:extLst>
            </p:cNvPr>
            <p:cNvSpPr txBox="1"/>
            <p:nvPr/>
          </p:nvSpPr>
          <p:spPr>
            <a:xfrm>
              <a:off x="2917211" y="4358627"/>
              <a:ext cx="10098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词表</a:t>
              </a:r>
            </a:p>
          </p:txBody>
        </p:sp>
      </p:grpSp>
      <p:graphicFrame>
        <p:nvGraphicFramePr>
          <p:cNvPr id="31" name="表格 4">
            <a:extLst>
              <a:ext uri="{FF2B5EF4-FFF2-40B4-BE49-F238E27FC236}">
                <a16:creationId xmlns:a16="http://schemas.microsoft.com/office/drawing/2014/main" id="{2279B3BC-D863-4DB5-ACCC-23AD55E03C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968920"/>
              </p:ext>
            </p:extLst>
          </p:nvPr>
        </p:nvGraphicFramePr>
        <p:xfrm>
          <a:off x="6617044" y="3325905"/>
          <a:ext cx="1284301" cy="296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4301">
                  <a:extLst>
                    <a:ext uri="{9D8B030D-6E8A-4147-A177-3AD203B41FA5}">
                      <a16:colId xmlns:a16="http://schemas.microsoft.com/office/drawing/2014/main" val="4644679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关键词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853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270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7973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126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computer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195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9023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 data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730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……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999131"/>
                  </a:ext>
                </a:extLst>
              </a:tr>
            </a:tbl>
          </a:graphicData>
        </a:graphic>
      </p:graphicFrame>
      <p:sp>
        <p:nvSpPr>
          <p:cNvPr id="52" name="文本框 51">
            <a:extLst>
              <a:ext uri="{FF2B5EF4-FFF2-40B4-BE49-F238E27FC236}">
                <a16:creationId xmlns:a16="http://schemas.microsoft.com/office/drawing/2014/main" id="{F6BB3847-70E3-46A1-B318-E4CF6F524DD9}"/>
              </a:ext>
            </a:extLst>
          </p:cNvPr>
          <p:cNvSpPr txBox="1"/>
          <p:nvPr/>
        </p:nvSpPr>
        <p:spPr>
          <a:xfrm>
            <a:off x="6627081" y="3709856"/>
            <a:ext cx="134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/>
              <a:t>algorithms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EE6C9BE2-A598-42E5-B86E-42CA6BB23F7C}"/>
              </a:ext>
            </a:extLst>
          </p:cNvPr>
          <p:cNvSpPr txBox="1"/>
          <p:nvPr/>
        </p:nvSpPr>
        <p:spPr>
          <a:xfrm>
            <a:off x="6734790" y="2953119"/>
            <a:ext cx="17733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/>
              <a:t>索引表</a:t>
            </a:r>
            <a:endParaRPr lang="zh-CN" altLang="en-US" b="1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B5DAFB0-5C51-47AD-AC85-F77F90BAA4A8}"/>
              </a:ext>
            </a:extLst>
          </p:cNvPr>
          <p:cNvSpPr txBox="1"/>
          <p:nvPr/>
        </p:nvSpPr>
        <p:spPr>
          <a:xfrm>
            <a:off x="2136152" y="3362512"/>
            <a:ext cx="4002943" cy="8742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索引表：动态生成，频繁进行查找和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         </a:t>
            </a:r>
            <a:r>
              <a:rPr lang="zh-CN" altLang="en-US" dirty="0"/>
              <a:t>插入操作顺序存储的线性表</a:t>
            </a:r>
            <a:endParaRPr lang="en-US" altLang="zh-CN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B39CF67-6EFE-47BD-B823-9EB94E4CC22A}"/>
              </a:ext>
            </a:extLst>
          </p:cNvPr>
          <p:cNvSpPr txBox="1"/>
          <p:nvPr/>
        </p:nvSpPr>
        <p:spPr>
          <a:xfrm>
            <a:off x="2185858" y="1794953"/>
            <a:ext cx="3900088" cy="45871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词表：存放一个数目中的若干关键词</a:t>
            </a:r>
            <a:endParaRPr lang="en-US" altLang="zh-CN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D199E8B-C78D-449D-A3D7-07A6E9702E62}"/>
              </a:ext>
            </a:extLst>
          </p:cNvPr>
          <p:cNvSpPr txBox="1"/>
          <p:nvPr/>
        </p:nvSpPr>
        <p:spPr>
          <a:xfrm>
            <a:off x="2136152" y="4294858"/>
            <a:ext cx="4495522" cy="21207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索引项由两部分组成 </a:t>
            </a:r>
            <a:endParaRPr lang="en-US" altLang="zh-CN" dirty="0"/>
          </a:p>
          <a:p>
            <a:pPr marL="64800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关键词：堆分配存储的串类型</a:t>
            </a:r>
            <a:endParaRPr lang="en-US" altLang="zh-CN" dirty="0"/>
          </a:p>
          <a:p>
            <a:pPr marL="64800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书号索引：链式存储的线性表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顺序存储的有序表，折半查找 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 链地址法处理冲突的哈希表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9CF2BEAB-CCFE-42A7-BE06-8DE0F1ED1E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449052"/>
              </p:ext>
            </p:extLst>
          </p:nvPr>
        </p:nvGraphicFramePr>
        <p:xfrm>
          <a:off x="8195738" y="3709856"/>
          <a:ext cx="897631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981">
                  <a:extLst>
                    <a:ext uri="{9D8B030D-6E8A-4147-A177-3AD203B41FA5}">
                      <a16:colId xmlns:a16="http://schemas.microsoft.com/office/drawing/2014/main" val="3066620462"/>
                    </a:ext>
                  </a:extLst>
                </a:gridCol>
                <a:gridCol w="315650">
                  <a:extLst>
                    <a:ext uri="{9D8B030D-6E8A-4147-A177-3AD203B41FA5}">
                      <a16:colId xmlns:a16="http://schemas.microsoft.com/office/drawing/2014/main" val="2429181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034</a:t>
                      </a:r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^</a:t>
                      </a:r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792957"/>
                  </a:ext>
                </a:extLst>
              </a:tr>
            </a:tbl>
          </a:graphicData>
        </a:graphic>
      </p:graphicFrame>
      <p:graphicFrame>
        <p:nvGraphicFramePr>
          <p:cNvPr id="43" name="表格 4">
            <a:extLst>
              <a:ext uri="{FF2B5EF4-FFF2-40B4-BE49-F238E27FC236}">
                <a16:creationId xmlns:a16="http://schemas.microsoft.com/office/drawing/2014/main" id="{7FE3273E-146B-4634-B100-F7EFEA5B37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274550"/>
              </p:ext>
            </p:extLst>
          </p:nvPr>
        </p:nvGraphicFramePr>
        <p:xfrm>
          <a:off x="8195737" y="4806725"/>
          <a:ext cx="897631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981">
                  <a:extLst>
                    <a:ext uri="{9D8B030D-6E8A-4147-A177-3AD203B41FA5}">
                      <a16:colId xmlns:a16="http://schemas.microsoft.com/office/drawing/2014/main" val="3066620462"/>
                    </a:ext>
                  </a:extLst>
                </a:gridCol>
                <a:gridCol w="315650">
                  <a:extLst>
                    <a:ext uri="{9D8B030D-6E8A-4147-A177-3AD203B41FA5}">
                      <a16:colId xmlns:a16="http://schemas.microsoft.com/office/drawing/2014/main" val="2429181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005</a:t>
                      </a:r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792957"/>
                  </a:ext>
                </a:extLst>
              </a:tr>
            </a:tbl>
          </a:graphicData>
        </a:graphic>
      </p:graphicFrame>
      <p:graphicFrame>
        <p:nvGraphicFramePr>
          <p:cNvPr id="45" name="表格 4">
            <a:extLst>
              <a:ext uri="{FF2B5EF4-FFF2-40B4-BE49-F238E27FC236}">
                <a16:creationId xmlns:a16="http://schemas.microsoft.com/office/drawing/2014/main" id="{ADE2387C-30F1-4B59-A0D4-981D91E263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2171232"/>
              </p:ext>
            </p:extLst>
          </p:nvPr>
        </p:nvGraphicFramePr>
        <p:xfrm>
          <a:off x="9379537" y="4806725"/>
          <a:ext cx="897631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981">
                  <a:extLst>
                    <a:ext uri="{9D8B030D-6E8A-4147-A177-3AD203B41FA5}">
                      <a16:colId xmlns:a16="http://schemas.microsoft.com/office/drawing/2014/main" val="3066620462"/>
                    </a:ext>
                  </a:extLst>
                </a:gridCol>
                <a:gridCol w="315650">
                  <a:extLst>
                    <a:ext uri="{9D8B030D-6E8A-4147-A177-3AD203B41FA5}">
                      <a16:colId xmlns:a16="http://schemas.microsoft.com/office/drawing/2014/main" val="2429181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034</a:t>
                      </a:r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792957"/>
                  </a:ext>
                </a:extLst>
              </a:tr>
            </a:tbl>
          </a:graphicData>
        </a:graphic>
      </p:graphicFrame>
      <p:graphicFrame>
        <p:nvGraphicFramePr>
          <p:cNvPr id="47" name="表格 4">
            <a:extLst>
              <a:ext uri="{FF2B5EF4-FFF2-40B4-BE49-F238E27FC236}">
                <a16:creationId xmlns:a16="http://schemas.microsoft.com/office/drawing/2014/main" id="{E420F09C-EBC0-4362-899D-2E20CAD448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1793279"/>
              </p:ext>
            </p:extLst>
          </p:nvPr>
        </p:nvGraphicFramePr>
        <p:xfrm>
          <a:off x="8195737" y="5556944"/>
          <a:ext cx="897631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981">
                  <a:extLst>
                    <a:ext uri="{9D8B030D-6E8A-4147-A177-3AD203B41FA5}">
                      <a16:colId xmlns:a16="http://schemas.microsoft.com/office/drawing/2014/main" val="3066620462"/>
                    </a:ext>
                  </a:extLst>
                </a:gridCol>
                <a:gridCol w="315650">
                  <a:extLst>
                    <a:ext uri="{9D8B030D-6E8A-4147-A177-3AD203B41FA5}">
                      <a16:colId xmlns:a16="http://schemas.microsoft.com/office/drawing/2014/main" val="2429181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005</a:t>
                      </a:r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792957"/>
                  </a:ext>
                </a:extLst>
              </a:tr>
            </a:tbl>
          </a:graphicData>
        </a:graphic>
      </p:graphicFrame>
      <p:graphicFrame>
        <p:nvGraphicFramePr>
          <p:cNvPr id="49" name="表格 4">
            <a:extLst>
              <a:ext uri="{FF2B5EF4-FFF2-40B4-BE49-F238E27FC236}">
                <a16:creationId xmlns:a16="http://schemas.microsoft.com/office/drawing/2014/main" id="{CD1C1756-7AA0-43C8-A90C-32E80C48C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784424"/>
              </p:ext>
            </p:extLst>
          </p:nvPr>
        </p:nvGraphicFramePr>
        <p:xfrm>
          <a:off x="9379536" y="5549435"/>
          <a:ext cx="897631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981">
                  <a:extLst>
                    <a:ext uri="{9D8B030D-6E8A-4147-A177-3AD203B41FA5}">
                      <a16:colId xmlns:a16="http://schemas.microsoft.com/office/drawing/2014/main" val="3066620462"/>
                    </a:ext>
                  </a:extLst>
                </a:gridCol>
                <a:gridCol w="315650">
                  <a:extLst>
                    <a:ext uri="{9D8B030D-6E8A-4147-A177-3AD203B41FA5}">
                      <a16:colId xmlns:a16="http://schemas.microsoft.com/office/drawing/2014/main" val="2429181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010</a:t>
                      </a:r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792957"/>
                  </a:ext>
                </a:extLst>
              </a:tr>
            </a:tbl>
          </a:graphicData>
        </a:graphic>
      </p:graphicFrame>
      <p:graphicFrame>
        <p:nvGraphicFramePr>
          <p:cNvPr id="56" name="表格 4">
            <a:extLst>
              <a:ext uri="{FF2B5EF4-FFF2-40B4-BE49-F238E27FC236}">
                <a16:creationId xmlns:a16="http://schemas.microsoft.com/office/drawing/2014/main" id="{D990D5B4-5C33-46B6-A154-BF9212831A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650692"/>
              </p:ext>
            </p:extLst>
          </p:nvPr>
        </p:nvGraphicFramePr>
        <p:xfrm>
          <a:off x="10563335" y="5549435"/>
          <a:ext cx="897631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981">
                  <a:extLst>
                    <a:ext uri="{9D8B030D-6E8A-4147-A177-3AD203B41FA5}">
                      <a16:colId xmlns:a16="http://schemas.microsoft.com/office/drawing/2014/main" val="3066620462"/>
                    </a:ext>
                  </a:extLst>
                </a:gridCol>
                <a:gridCol w="315650">
                  <a:extLst>
                    <a:ext uri="{9D8B030D-6E8A-4147-A177-3AD203B41FA5}">
                      <a16:colId xmlns:a16="http://schemas.microsoft.com/office/drawing/2014/main" val="2429181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034</a:t>
                      </a:r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b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792957"/>
                  </a:ext>
                </a:extLst>
              </a:tr>
            </a:tbl>
          </a:graphicData>
        </a:graphic>
      </p:graphicFrame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2FA0F2A8-1CFF-411C-8DBE-FCB310EAA232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824159" y="3895276"/>
            <a:ext cx="3715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18A07A47-1029-412F-BEAE-B6F3F0811D68}"/>
              </a:ext>
            </a:extLst>
          </p:cNvPr>
          <p:cNvCxnSpPr>
            <a:cxnSpLocks/>
          </p:cNvCxnSpPr>
          <p:nvPr/>
        </p:nvCxnSpPr>
        <p:spPr>
          <a:xfrm>
            <a:off x="7824159" y="4992145"/>
            <a:ext cx="3715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F308B814-CB72-4D4B-953C-D08C763504D3}"/>
              </a:ext>
            </a:extLst>
          </p:cNvPr>
          <p:cNvCxnSpPr>
            <a:cxnSpLocks/>
          </p:cNvCxnSpPr>
          <p:nvPr/>
        </p:nvCxnSpPr>
        <p:spPr>
          <a:xfrm>
            <a:off x="9007957" y="4984823"/>
            <a:ext cx="3715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10FD84FE-351C-4659-9B08-FCB831CFEC14}"/>
              </a:ext>
            </a:extLst>
          </p:cNvPr>
          <p:cNvCxnSpPr>
            <a:cxnSpLocks/>
          </p:cNvCxnSpPr>
          <p:nvPr/>
        </p:nvCxnSpPr>
        <p:spPr>
          <a:xfrm>
            <a:off x="7824159" y="5743919"/>
            <a:ext cx="3715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712C344F-9F10-42B6-9A9E-7EB960ED5156}"/>
              </a:ext>
            </a:extLst>
          </p:cNvPr>
          <p:cNvCxnSpPr>
            <a:cxnSpLocks/>
          </p:cNvCxnSpPr>
          <p:nvPr/>
        </p:nvCxnSpPr>
        <p:spPr>
          <a:xfrm>
            <a:off x="9027786" y="5734855"/>
            <a:ext cx="3715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A07815B7-73FC-4990-A221-30B4BF49B94B}"/>
              </a:ext>
            </a:extLst>
          </p:cNvPr>
          <p:cNvCxnSpPr>
            <a:cxnSpLocks/>
          </p:cNvCxnSpPr>
          <p:nvPr/>
        </p:nvCxnSpPr>
        <p:spPr>
          <a:xfrm>
            <a:off x="10191756" y="5734855"/>
            <a:ext cx="3715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4399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52" grpId="0"/>
      <p:bldP spid="61" grpId="0"/>
      <p:bldP spid="37" grpId="0" uiExpand="1" build="allAtOnce" animBg="1"/>
      <p:bldP spid="3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1822" y="824725"/>
            <a:ext cx="1601953" cy="4501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</a:pPr>
            <a:r>
              <a:rPr lang="zh-CN" altLang="en-US" sz="2000" b="1" dirty="0">
                <a:ea typeface="微软雅黑" panose="020B0503020204020204" pitchFamily="34" charset="-122"/>
              </a:rPr>
              <a:t>小结</a:t>
            </a:r>
            <a:endParaRPr lang="zh-CN" altLang="en-US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14DC75F-58CA-44F9-A177-3C2F19D694C9}"/>
              </a:ext>
            </a:extLst>
          </p:cNvPr>
          <p:cNvSpPr txBox="1"/>
          <p:nvPr/>
        </p:nvSpPr>
        <p:spPr>
          <a:xfrm>
            <a:off x="4862687" y="1911813"/>
            <a:ext cx="134280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lang="zh-CN" altLang="en-US" b="1" dirty="0"/>
              <a:t>文本编辑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8E808B0-28B6-4532-AC76-39AF7893775D}"/>
              </a:ext>
            </a:extLst>
          </p:cNvPr>
          <p:cNvSpPr txBox="1"/>
          <p:nvPr/>
        </p:nvSpPr>
        <p:spPr>
          <a:xfrm>
            <a:off x="4773968" y="2670248"/>
            <a:ext cx="6103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文本串、行表、页表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14BA9A1-33DE-4CE5-B8E0-A05DA74CF0BF}"/>
              </a:ext>
            </a:extLst>
          </p:cNvPr>
          <p:cNvSpPr txBox="1"/>
          <p:nvPr/>
        </p:nvSpPr>
        <p:spPr>
          <a:xfrm>
            <a:off x="4862687" y="3428683"/>
            <a:ext cx="210628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lang="zh-CN" altLang="en-US" b="1" dirty="0"/>
              <a:t>建立词索引表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E90F688-0F96-4D93-9CA9-ECC2DBEB0DFA}"/>
              </a:ext>
            </a:extLst>
          </p:cNvPr>
          <p:cNvSpPr txBox="1"/>
          <p:nvPr/>
        </p:nvSpPr>
        <p:spPr>
          <a:xfrm>
            <a:off x="4773968" y="4065648"/>
            <a:ext cx="4050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倒排索引、关键词索引表 </a:t>
            </a:r>
          </a:p>
        </p:txBody>
      </p:sp>
    </p:spTree>
    <p:extLst>
      <p:ext uri="{BB962C8B-B14F-4D97-AF65-F5344CB8AC3E}">
        <p14:creationId xmlns:p14="http://schemas.microsoft.com/office/powerpoint/2010/main" val="4228487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  <p:bldP spid="16" grpId="0"/>
      <p:bldP spid="17" grpId="0" animBg="1"/>
      <p:bldP spid="1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文本框 142">
            <a:extLst>
              <a:ext uri="{FF2B5EF4-FFF2-40B4-BE49-F238E27FC236}">
                <a16:creationId xmlns:a16="http://schemas.microsoft.com/office/drawing/2014/main" id="{925D9249-D526-48D0-B972-07B5B6776566}"/>
              </a:ext>
            </a:extLst>
          </p:cNvPr>
          <p:cNvSpPr txBox="1"/>
          <p:nvPr/>
        </p:nvSpPr>
        <p:spPr>
          <a:xfrm>
            <a:off x="1690761" y="366025"/>
            <a:ext cx="6094268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4.3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串的模式匹配算法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C31741E9-B2C2-4B4F-A8D6-E43B10270954}"/>
              </a:ext>
            </a:extLst>
          </p:cNvPr>
          <p:cNvSpPr txBox="1"/>
          <p:nvPr/>
        </p:nvSpPr>
        <p:spPr>
          <a:xfrm>
            <a:off x="2136399" y="1028299"/>
            <a:ext cx="6094268" cy="453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/>
              <a:t>什么是串的模式匹配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043665C7-CF02-48E1-9961-DE7C963868B4}"/>
              </a:ext>
            </a:extLst>
          </p:cNvPr>
          <p:cNvSpPr txBox="1"/>
          <p:nvPr/>
        </p:nvSpPr>
        <p:spPr>
          <a:xfrm>
            <a:off x="1343602" y="1618374"/>
            <a:ext cx="1340579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lang="zh-CN" altLang="en-US" sz="1800" b="1" dirty="0"/>
              <a:t>基本概念</a:t>
            </a:r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AF016DD-8FA8-4856-BD00-4F726E44760E}"/>
              </a:ext>
            </a:extLst>
          </p:cNvPr>
          <p:cNvSpPr txBox="1"/>
          <p:nvPr/>
        </p:nvSpPr>
        <p:spPr>
          <a:xfrm>
            <a:off x="1343602" y="2124515"/>
            <a:ext cx="5558320" cy="8742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子串的定位操作</a:t>
            </a:r>
            <a:r>
              <a:rPr lang="zh-CN" altLang="en-US" dirty="0"/>
              <a:t>，又称为模式匹配</a:t>
            </a:r>
            <a:r>
              <a:rPr lang="en-US" altLang="zh-CN" dirty="0"/>
              <a:t>(Pattern Matching)</a:t>
            </a:r>
            <a:r>
              <a:rPr lang="zh-CN" altLang="en-US" dirty="0"/>
              <a:t>或串匹配 </a:t>
            </a:r>
            <a:r>
              <a:rPr lang="en-US" altLang="zh-CN" dirty="0"/>
              <a:t>(String Matching)</a:t>
            </a:r>
            <a:r>
              <a:rPr lang="zh-CN" altLang="en-US" dirty="0"/>
              <a:t>，其中子串被称为模式串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531357A9-877D-460E-8FB6-0DDFDF061A2E}"/>
              </a:ext>
            </a:extLst>
          </p:cNvPr>
          <p:cNvSpPr txBox="1"/>
          <p:nvPr/>
        </p:nvSpPr>
        <p:spPr>
          <a:xfrm>
            <a:off x="1566472" y="3906295"/>
            <a:ext cx="4425244" cy="2951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l"/>
            </a:pPr>
            <a:r>
              <a:rPr lang="zh-CN" altLang="en-US" dirty="0"/>
              <a:t>文本编辑器和浏览器中的查找功能 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l"/>
            </a:pPr>
            <a:r>
              <a:rPr lang="zh-CN" altLang="en-US" dirty="0"/>
              <a:t>蛋白质序列中寻找特定的氨基酸模式 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l"/>
            </a:pPr>
            <a:r>
              <a:rPr lang="en-US" altLang="zh-CN" dirty="0"/>
              <a:t>DNA</a:t>
            </a:r>
            <a:r>
              <a:rPr lang="zh-CN" altLang="en-US" dirty="0"/>
              <a:t>序列中寻找特定的碱基模式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l"/>
            </a:pPr>
            <a:r>
              <a:rPr lang="zh-CN" altLang="en-US" dirty="0"/>
              <a:t>垃圾邮件过滤器 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l"/>
            </a:pPr>
            <a:r>
              <a:rPr lang="zh-CN" altLang="en-US" dirty="0"/>
              <a:t>杀毒软件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l"/>
            </a:pPr>
            <a:r>
              <a:rPr lang="en-US" altLang="zh-CN" dirty="0"/>
              <a:t>…… </a:t>
            </a:r>
            <a:endParaRPr lang="zh-CN" altLang="en-US" dirty="0"/>
          </a:p>
          <a:p>
            <a:pPr marL="342900" indent="-342900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l"/>
            </a:pPr>
            <a:endParaRPr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0C94CBFF-64F2-4FDE-924D-872087C8DB7E}"/>
              </a:ext>
            </a:extLst>
          </p:cNvPr>
          <p:cNvSpPr txBox="1"/>
          <p:nvPr/>
        </p:nvSpPr>
        <p:spPr>
          <a:xfrm>
            <a:off x="1219314" y="3128381"/>
            <a:ext cx="4772402" cy="874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在各种字符串处理应用中，模式匹配是最常用的一项基本操作，例如：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EBA87AC9-9BAE-4385-AF5C-15F7A997391E}"/>
              </a:ext>
            </a:extLst>
          </p:cNvPr>
          <p:cNvSpPr txBox="1"/>
          <p:nvPr/>
        </p:nvSpPr>
        <p:spPr>
          <a:xfrm>
            <a:off x="7190553" y="1612784"/>
            <a:ext cx="134057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lang="zh-CN" altLang="en-US" sz="1800" b="1" dirty="0"/>
              <a:t>问题描述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B4381F6A-BC76-4AD0-B4C0-9C7E7DCA00D0}"/>
              </a:ext>
            </a:extLst>
          </p:cNvPr>
          <p:cNvSpPr txBox="1"/>
          <p:nvPr/>
        </p:nvSpPr>
        <p:spPr>
          <a:xfrm>
            <a:off x="7190553" y="3128381"/>
            <a:ext cx="4772402" cy="1289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若存在，则称为匹配成功，返回该子串在</a:t>
            </a:r>
            <a:r>
              <a:rPr lang="en-US" altLang="zh-CN" dirty="0"/>
              <a:t>S</a:t>
            </a:r>
            <a:r>
              <a:rPr lang="zh-CN" altLang="en-US" dirty="0"/>
              <a:t>中的起始位置；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否则，称为匹配不成功，返回</a:t>
            </a:r>
            <a:r>
              <a:rPr lang="en-US" altLang="zh-CN" dirty="0"/>
              <a:t>0</a:t>
            </a:r>
            <a:r>
              <a:rPr lang="zh-CN" altLang="en-US" dirty="0"/>
              <a:t>值。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54A11C0D-517F-4B63-9166-4B95611307F9}"/>
              </a:ext>
            </a:extLst>
          </p:cNvPr>
          <p:cNvSpPr txBox="1"/>
          <p:nvPr/>
        </p:nvSpPr>
        <p:spPr>
          <a:xfrm>
            <a:off x="7190553" y="2113335"/>
            <a:ext cx="3657845" cy="8742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判定主串</a:t>
            </a:r>
            <a:r>
              <a:rPr lang="en-US" altLang="zh-CN" dirty="0"/>
              <a:t>S</a:t>
            </a:r>
            <a:r>
              <a:rPr lang="zh-CN" altLang="en-US" dirty="0"/>
              <a:t>中是否存在某一个子串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与模式串</a:t>
            </a:r>
            <a:r>
              <a:rPr lang="en-US" altLang="zh-CN" dirty="0"/>
              <a:t>T</a:t>
            </a:r>
            <a:r>
              <a:rPr lang="zh-CN" altLang="en-US" dirty="0"/>
              <a:t>相等？</a:t>
            </a:r>
            <a:endParaRPr lang="en-US" altLang="zh-CN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B9C1BD0B-F275-42DF-AAD1-7B70BBC171EF}"/>
              </a:ext>
            </a:extLst>
          </p:cNvPr>
          <p:cNvSpPr txBox="1"/>
          <p:nvPr/>
        </p:nvSpPr>
        <p:spPr>
          <a:xfrm>
            <a:off x="7466415" y="4418093"/>
            <a:ext cx="3950268" cy="874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>
                  <a:lumMod val="40000"/>
                  <a:lumOff val="60000"/>
                </a:schemeClr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通常，主串和模式串的长度都很大，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     即 </a:t>
            </a:r>
            <a:r>
              <a:rPr lang="en-US" altLang="zh-CN" dirty="0"/>
              <a:t>2 &lt;&lt; </a:t>
            </a:r>
            <a:r>
              <a:rPr lang="en-US" altLang="zh-CN" dirty="0" err="1"/>
              <a:t>StrLength</a:t>
            </a:r>
            <a:r>
              <a:rPr lang="en-US" altLang="zh-CN" dirty="0"/>
              <a:t>(T) &lt;&lt; </a:t>
            </a:r>
            <a:r>
              <a:rPr lang="en-US" altLang="zh-CN" dirty="0" err="1"/>
              <a:t>StrLength</a:t>
            </a:r>
            <a:r>
              <a:rPr lang="en-US" altLang="zh-CN" dirty="0"/>
              <a:t>(S)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3461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6" grpId="0" animBg="1"/>
      <p:bldP spid="60" grpId="0"/>
      <p:bldP spid="61" grpId="0" animBg="1"/>
      <p:bldP spid="65" grpId="0" animBg="1"/>
      <p:bldP spid="7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56"/>
          <p:cNvSpPr/>
          <p:nvPr/>
        </p:nvSpPr>
        <p:spPr>
          <a:xfrm>
            <a:off x="6875838" y="1527027"/>
            <a:ext cx="4062634" cy="41716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srgbClr val="FF0000"/>
                </a:solidFill>
              </a:rPr>
              <a:t>模式枚举：</a:t>
            </a:r>
            <a:endParaRPr lang="zh-CN" altLang="en-US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2638094" y="2647248"/>
            <a:ext cx="3683386" cy="1069600"/>
            <a:chOff x="7179306" y="3956918"/>
            <a:chExt cx="2929699" cy="1033176"/>
          </a:xfrm>
        </p:grpSpPr>
        <p:sp>
          <p:nvSpPr>
            <p:cNvPr id="6" name="文本框 5"/>
            <p:cNvSpPr txBox="1"/>
            <p:nvPr/>
          </p:nvSpPr>
          <p:spPr>
            <a:xfrm>
              <a:off x="7179307" y="4239299"/>
              <a:ext cx="2111171" cy="750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/>
                <a:t>需要统计匹配子串总数，比如网络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7" name="TextBox 1956"/>
            <p:cNvSpPr/>
            <p:nvPr/>
          </p:nvSpPr>
          <p:spPr>
            <a:xfrm>
              <a:off x="7179306" y="3956918"/>
              <a:ext cx="2929699" cy="28144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lang="zh-CN" altLang="en-US" b="1" dirty="0">
                  <a:solidFill>
                    <a:srgbClr val="FF0000"/>
                  </a:solidFill>
                </a:rPr>
                <a:t>模式计数：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cxnSp>
        <p:nvCxnSpPr>
          <p:cNvPr id="11" name="直接连接符 10"/>
          <p:cNvCxnSpPr>
            <a:stCxn id="56" idx="0"/>
          </p:cNvCxnSpPr>
          <p:nvPr/>
        </p:nvCxnSpPr>
        <p:spPr>
          <a:xfrm>
            <a:off x="6145007" y="1665323"/>
            <a:ext cx="0" cy="4621020"/>
          </a:xfrm>
          <a:prstGeom prst="line">
            <a:avLst/>
          </a:prstGeom>
          <a:ln w="9525">
            <a:solidFill>
              <a:srgbClr val="1B436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5665740" y="5165697"/>
            <a:ext cx="947145" cy="958551"/>
            <a:chOff x="5237224" y="4937554"/>
            <a:chExt cx="914912" cy="926470"/>
          </a:xfrm>
          <a:solidFill>
            <a:schemeClr val="bg1"/>
          </a:solidFill>
        </p:grpSpPr>
        <p:sp>
          <p:nvSpPr>
            <p:cNvPr id="65" name="Freeform 1812"/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Rectangle 6"/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1" name="Freeform 7"/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2" name="Rectangle 8"/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3" name="Rectangle 9"/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4" name="Freeform 10"/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5665740" y="1509361"/>
            <a:ext cx="947145" cy="958551"/>
            <a:chOff x="5237224" y="1404429"/>
            <a:chExt cx="914912" cy="926470"/>
          </a:xfrm>
          <a:solidFill>
            <a:schemeClr val="bg1"/>
          </a:solidFill>
        </p:grpSpPr>
        <p:sp>
          <p:nvSpPr>
            <p:cNvPr id="56" name="Freeform 1812"/>
            <p:cNvSpPr/>
            <p:nvPr/>
          </p:nvSpPr>
          <p:spPr>
            <a:xfrm>
              <a:off x="5237224" y="1404429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414061" y="1669202"/>
              <a:ext cx="567103" cy="386174"/>
              <a:chOff x="5842315" y="2065986"/>
              <a:chExt cx="592138" cy="403225"/>
            </a:xfrm>
            <a:grpFill/>
          </p:grpSpPr>
          <p:sp>
            <p:nvSpPr>
              <p:cNvPr id="36" name="Oval 14"/>
              <p:cNvSpPr>
                <a:spLocks noChangeArrowheads="1"/>
              </p:cNvSpPr>
              <p:nvPr/>
            </p:nvSpPr>
            <p:spPr bwMode="auto">
              <a:xfrm>
                <a:off x="6050278" y="2065986"/>
                <a:ext cx="174625" cy="171450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5842315" y="2112023"/>
                <a:ext cx="592138" cy="357188"/>
                <a:chOff x="5543551" y="2033588"/>
                <a:chExt cx="592138" cy="357188"/>
              </a:xfrm>
              <a:grpFill/>
            </p:grpSpPr>
            <p:sp>
              <p:nvSpPr>
                <p:cNvPr id="38" name="Freeform 15"/>
                <p:cNvSpPr/>
                <p:nvPr/>
              </p:nvSpPr>
              <p:spPr bwMode="auto">
                <a:xfrm>
                  <a:off x="5681664" y="2170113"/>
                  <a:ext cx="315913" cy="220663"/>
                </a:xfrm>
                <a:custGeom>
                  <a:avLst/>
                  <a:gdLst>
                    <a:gd name="T0" fmla="*/ 219 w 219"/>
                    <a:gd name="T1" fmla="*/ 93 h 154"/>
                    <a:gd name="T2" fmla="*/ 156 w 219"/>
                    <a:gd name="T3" fmla="*/ 0 h 154"/>
                    <a:gd name="T4" fmla="*/ 110 w 219"/>
                    <a:gd name="T5" fmla="*/ 125 h 154"/>
                    <a:gd name="T6" fmla="*/ 64 w 219"/>
                    <a:gd name="T7" fmla="*/ 0 h 154"/>
                    <a:gd name="T8" fmla="*/ 0 w 219"/>
                    <a:gd name="T9" fmla="*/ 93 h 154"/>
                    <a:gd name="T10" fmla="*/ 0 w 219"/>
                    <a:gd name="T11" fmla="*/ 96 h 154"/>
                    <a:gd name="T12" fmla="*/ 0 w 219"/>
                    <a:gd name="T13" fmla="*/ 97 h 154"/>
                    <a:gd name="T14" fmla="*/ 110 w 219"/>
                    <a:gd name="T15" fmla="*/ 154 h 154"/>
                    <a:gd name="T16" fmla="*/ 219 w 219"/>
                    <a:gd name="T17" fmla="*/ 97 h 154"/>
                    <a:gd name="T18" fmla="*/ 219 w 219"/>
                    <a:gd name="T19" fmla="*/ 96 h 154"/>
                    <a:gd name="T20" fmla="*/ 219 w 219"/>
                    <a:gd name="T21" fmla="*/ 93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9" h="154">
                      <a:moveTo>
                        <a:pt x="219" y="93"/>
                      </a:moveTo>
                      <a:cubicBezTo>
                        <a:pt x="217" y="52"/>
                        <a:pt x="191" y="16"/>
                        <a:pt x="156" y="0"/>
                      </a:cubicBezTo>
                      <a:cubicBezTo>
                        <a:pt x="110" y="125"/>
                        <a:pt x="110" y="125"/>
                        <a:pt x="110" y="125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28" y="16"/>
                        <a:pt x="2" y="52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0" y="96"/>
                        <a:pt x="0" y="97"/>
                        <a:pt x="0" y="97"/>
                      </a:cubicBezTo>
                      <a:cubicBezTo>
                        <a:pt x="1" y="122"/>
                        <a:pt x="50" y="154"/>
                        <a:pt x="110" y="154"/>
                      </a:cubicBezTo>
                      <a:cubicBezTo>
                        <a:pt x="169" y="154"/>
                        <a:pt x="218" y="122"/>
                        <a:pt x="219" y="97"/>
                      </a:cubicBezTo>
                      <a:cubicBezTo>
                        <a:pt x="219" y="97"/>
                        <a:pt x="219" y="96"/>
                        <a:pt x="219" y="96"/>
                      </a:cubicBezTo>
                      <a:cubicBezTo>
                        <a:pt x="219" y="95"/>
                        <a:pt x="219" y="94"/>
                        <a:pt x="219" y="9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 16"/>
                <p:cNvSpPr/>
                <p:nvPr/>
              </p:nvSpPr>
              <p:spPr bwMode="auto">
                <a:xfrm>
                  <a:off x="5824539" y="2165351"/>
                  <a:ext cx="31750" cy="31750"/>
                </a:xfrm>
                <a:custGeom>
                  <a:avLst/>
                  <a:gdLst>
                    <a:gd name="T0" fmla="*/ 10 w 20"/>
                    <a:gd name="T1" fmla="*/ 0 h 20"/>
                    <a:gd name="T2" fmla="*/ 20 w 20"/>
                    <a:gd name="T3" fmla="*/ 10 h 20"/>
                    <a:gd name="T4" fmla="*/ 10 w 20"/>
                    <a:gd name="T5" fmla="*/ 20 h 20"/>
                    <a:gd name="T6" fmla="*/ 0 w 20"/>
                    <a:gd name="T7" fmla="*/ 10 h 20"/>
                    <a:gd name="T8" fmla="*/ 10 w 20"/>
                    <a:gd name="T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0" y="0"/>
                      </a:moveTo>
                      <a:lnTo>
                        <a:pt x="20" y="10"/>
                      </a:lnTo>
                      <a:lnTo>
                        <a:pt x="10" y="20"/>
                      </a:lnTo>
                      <a:lnTo>
                        <a:pt x="0" y="1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17"/>
                <p:cNvSpPr/>
                <p:nvPr/>
              </p:nvSpPr>
              <p:spPr bwMode="auto">
                <a:xfrm>
                  <a:off x="5816601" y="2197101"/>
                  <a:ext cx="46038" cy="117475"/>
                </a:xfrm>
                <a:custGeom>
                  <a:avLst/>
                  <a:gdLst>
                    <a:gd name="T0" fmla="*/ 21 w 29"/>
                    <a:gd name="T1" fmla="*/ 6 h 74"/>
                    <a:gd name="T2" fmla="*/ 15 w 29"/>
                    <a:gd name="T3" fmla="*/ 0 h 74"/>
                    <a:gd name="T4" fmla="*/ 7 w 29"/>
                    <a:gd name="T5" fmla="*/ 6 h 74"/>
                    <a:gd name="T6" fmla="*/ 0 w 29"/>
                    <a:gd name="T7" fmla="*/ 37 h 74"/>
                    <a:gd name="T8" fmla="*/ 15 w 29"/>
                    <a:gd name="T9" fmla="*/ 74 h 74"/>
                    <a:gd name="T10" fmla="*/ 29 w 29"/>
                    <a:gd name="T11" fmla="*/ 37 h 74"/>
                    <a:gd name="T12" fmla="*/ 21 w 29"/>
                    <a:gd name="T13" fmla="*/ 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74">
                      <a:moveTo>
                        <a:pt x="21" y="6"/>
                      </a:moveTo>
                      <a:lnTo>
                        <a:pt x="15" y="0"/>
                      </a:lnTo>
                      <a:lnTo>
                        <a:pt x="7" y="6"/>
                      </a:lnTo>
                      <a:lnTo>
                        <a:pt x="0" y="37"/>
                      </a:lnTo>
                      <a:lnTo>
                        <a:pt x="15" y="74"/>
                      </a:lnTo>
                      <a:lnTo>
                        <a:pt x="29" y="37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 18"/>
                <p:cNvSpPr/>
                <p:nvPr/>
              </p:nvSpPr>
              <p:spPr bwMode="auto">
                <a:xfrm>
                  <a:off x="5956301" y="2033588"/>
                  <a:ext cx="127000" cy="125413"/>
                </a:xfrm>
                <a:custGeom>
                  <a:avLst/>
                  <a:gdLst>
                    <a:gd name="T0" fmla="*/ 88 w 88"/>
                    <a:gd name="T1" fmla="*/ 44 h 87"/>
                    <a:gd name="T2" fmla="*/ 44 w 88"/>
                    <a:gd name="T3" fmla="*/ 0 h 87"/>
                    <a:gd name="T4" fmla="*/ 0 w 88"/>
                    <a:gd name="T5" fmla="*/ 44 h 87"/>
                    <a:gd name="T6" fmla="*/ 44 w 88"/>
                    <a:gd name="T7" fmla="*/ 87 h 87"/>
                    <a:gd name="T8" fmla="*/ 88 w 88"/>
                    <a:gd name="T9" fmla="*/ 4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87">
                      <a:moveTo>
                        <a:pt x="88" y="44"/>
                      </a:moveTo>
                      <a:cubicBezTo>
                        <a:pt x="88" y="19"/>
                        <a:pt x="68" y="0"/>
                        <a:pt x="44" y="0"/>
                      </a:cubicBezTo>
                      <a:cubicBezTo>
                        <a:pt x="20" y="0"/>
                        <a:pt x="1" y="19"/>
                        <a:pt x="0" y="44"/>
                      </a:cubicBezTo>
                      <a:cubicBezTo>
                        <a:pt x="0" y="68"/>
                        <a:pt x="20" y="87"/>
                        <a:pt x="44" y="87"/>
                      </a:cubicBezTo>
                      <a:cubicBezTo>
                        <a:pt x="68" y="87"/>
                        <a:pt x="88" y="68"/>
                        <a:pt x="88" y="4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 19"/>
                <p:cNvSpPr/>
                <p:nvPr/>
              </p:nvSpPr>
              <p:spPr bwMode="auto">
                <a:xfrm>
                  <a:off x="600868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 20"/>
                <p:cNvSpPr/>
                <p:nvPr/>
              </p:nvSpPr>
              <p:spPr bwMode="auto">
                <a:xfrm>
                  <a:off x="600392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6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6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Oval 21"/>
                <p:cNvSpPr>
                  <a:spLocks noChangeArrowheads="1"/>
                </p:cNvSpPr>
                <p:nvPr/>
              </p:nvSpPr>
              <p:spPr bwMode="auto">
                <a:xfrm>
                  <a:off x="5594351" y="2033588"/>
                  <a:ext cx="127000" cy="125413"/>
                </a:xfrm>
                <a:prstGeom prst="ellipse">
                  <a:avLst/>
                </a:pr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Freeform 22"/>
                <p:cNvSpPr/>
                <p:nvPr/>
              </p:nvSpPr>
              <p:spPr bwMode="auto">
                <a:xfrm>
                  <a:off x="5543551" y="2165351"/>
                  <a:ext cx="190500" cy="161925"/>
                </a:xfrm>
                <a:custGeom>
                  <a:avLst/>
                  <a:gdLst>
                    <a:gd name="T0" fmla="*/ 91 w 133"/>
                    <a:gd name="T1" fmla="*/ 100 h 112"/>
                    <a:gd name="T2" fmla="*/ 91 w 133"/>
                    <a:gd name="T3" fmla="*/ 100 h 112"/>
                    <a:gd name="T4" fmla="*/ 91 w 133"/>
                    <a:gd name="T5" fmla="*/ 99 h 112"/>
                    <a:gd name="T6" fmla="*/ 91 w 133"/>
                    <a:gd name="T7" fmla="*/ 96 h 112"/>
                    <a:gd name="T8" fmla="*/ 133 w 133"/>
                    <a:gd name="T9" fmla="*/ 13 h 112"/>
                    <a:gd name="T10" fmla="*/ 114 w 133"/>
                    <a:gd name="T11" fmla="*/ 0 h 112"/>
                    <a:gd name="T12" fmla="*/ 80 w 133"/>
                    <a:gd name="T13" fmla="*/ 92 h 112"/>
                    <a:gd name="T14" fmla="*/ 47 w 133"/>
                    <a:gd name="T15" fmla="*/ 0 h 112"/>
                    <a:gd name="T16" fmla="*/ 0 w 133"/>
                    <a:gd name="T17" fmla="*/ 68 h 112"/>
                    <a:gd name="T18" fmla="*/ 0 w 133"/>
                    <a:gd name="T19" fmla="*/ 70 h 112"/>
                    <a:gd name="T20" fmla="*/ 0 w 133"/>
                    <a:gd name="T21" fmla="*/ 71 h 112"/>
                    <a:gd name="T22" fmla="*/ 80 w 133"/>
                    <a:gd name="T23" fmla="*/ 112 h 112"/>
                    <a:gd name="T24" fmla="*/ 94 w 133"/>
                    <a:gd name="T25" fmla="*/ 112 h 112"/>
                    <a:gd name="T26" fmla="*/ 91 w 133"/>
                    <a:gd name="T27" fmla="*/ 10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112">
                      <a:moveTo>
                        <a:pt x="91" y="100"/>
                      </a:moveTo>
                      <a:cubicBezTo>
                        <a:pt x="91" y="100"/>
                        <a:pt x="91" y="100"/>
                        <a:pt x="91" y="100"/>
                      </a:cubicBezTo>
                      <a:cubicBezTo>
                        <a:pt x="91" y="100"/>
                        <a:pt x="91" y="100"/>
                        <a:pt x="91" y="99"/>
                      </a:cubicBezTo>
                      <a:cubicBezTo>
                        <a:pt x="91" y="98"/>
                        <a:pt x="91" y="97"/>
                        <a:pt x="91" y="96"/>
                      </a:cubicBezTo>
                      <a:cubicBezTo>
                        <a:pt x="93" y="63"/>
                        <a:pt x="108" y="33"/>
                        <a:pt x="133" y="13"/>
                      </a:cubicBezTo>
                      <a:cubicBezTo>
                        <a:pt x="127" y="8"/>
                        <a:pt x="121" y="4"/>
                        <a:pt x="114" y="0"/>
                      </a:cubicBezTo>
                      <a:cubicBezTo>
                        <a:pt x="80" y="92"/>
                        <a:pt x="80" y="92"/>
                        <a:pt x="80" y="92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1" y="12"/>
                        <a:pt x="2" y="38"/>
                        <a:pt x="0" y="68"/>
                      </a:cubicBezTo>
                      <a:cubicBezTo>
                        <a:pt x="0" y="69"/>
                        <a:pt x="0" y="70"/>
                        <a:pt x="0" y="70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" y="90"/>
                        <a:pt x="37" y="112"/>
                        <a:pt x="80" y="112"/>
                      </a:cubicBezTo>
                      <a:cubicBezTo>
                        <a:pt x="85" y="112"/>
                        <a:pt x="89" y="112"/>
                        <a:pt x="94" y="112"/>
                      </a:cubicBezTo>
                      <a:cubicBezTo>
                        <a:pt x="92" y="108"/>
                        <a:pt x="91" y="104"/>
                        <a:pt x="91" y="10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 23"/>
                <p:cNvSpPr/>
                <p:nvPr/>
              </p:nvSpPr>
              <p:spPr bwMode="auto">
                <a:xfrm>
                  <a:off x="564673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Freeform 24"/>
                <p:cNvSpPr/>
                <p:nvPr/>
              </p:nvSpPr>
              <p:spPr bwMode="auto">
                <a:xfrm>
                  <a:off x="564197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5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5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 25"/>
                <p:cNvSpPr/>
                <p:nvPr/>
              </p:nvSpPr>
              <p:spPr bwMode="auto">
                <a:xfrm>
                  <a:off x="5943601" y="2165351"/>
                  <a:ext cx="192088" cy="161925"/>
                </a:xfrm>
                <a:custGeom>
                  <a:avLst/>
                  <a:gdLst>
                    <a:gd name="T0" fmla="*/ 133 w 133"/>
                    <a:gd name="T1" fmla="*/ 69 h 113"/>
                    <a:gd name="T2" fmla="*/ 87 w 133"/>
                    <a:gd name="T3" fmla="*/ 0 h 113"/>
                    <a:gd name="T4" fmla="*/ 53 w 133"/>
                    <a:gd name="T5" fmla="*/ 92 h 113"/>
                    <a:gd name="T6" fmla="*/ 20 w 133"/>
                    <a:gd name="T7" fmla="*/ 0 h 113"/>
                    <a:gd name="T8" fmla="*/ 0 w 133"/>
                    <a:gd name="T9" fmla="*/ 13 h 113"/>
                    <a:gd name="T10" fmla="*/ 22 w 133"/>
                    <a:gd name="T11" fmla="*/ 37 h 113"/>
                    <a:gd name="T12" fmla="*/ 43 w 133"/>
                    <a:gd name="T13" fmla="*/ 96 h 113"/>
                    <a:gd name="T14" fmla="*/ 43 w 133"/>
                    <a:gd name="T15" fmla="*/ 99 h 113"/>
                    <a:gd name="T16" fmla="*/ 43 w 133"/>
                    <a:gd name="T17" fmla="*/ 100 h 113"/>
                    <a:gd name="T18" fmla="*/ 43 w 133"/>
                    <a:gd name="T19" fmla="*/ 100 h 113"/>
                    <a:gd name="T20" fmla="*/ 40 w 133"/>
                    <a:gd name="T21" fmla="*/ 112 h 113"/>
                    <a:gd name="T22" fmla="*/ 53 w 133"/>
                    <a:gd name="T23" fmla="*/ 113 h 113"/>
                    <a:gd name="T24" fmla="*/ 133 w 133"/>
                    <a:gd name="T25" fmla="*/ 71 h 113"/>
                    <a:gd name="T26" fmla="*/ 133 w 133"/>
                    <a:gd name="T27" fmla="*/ 70 h 113"/>
                    <a:gd name="T28" fmla="*/ 133 w 133"/>
                    <a:gd name="T29" fmla="*/ 69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3" h="113">
                      <a:moveTo>
                        <a:pt x="133" y="69"/>
                      </a:moveTo>
                      <a:cubicBezTo>
                        <a:pt x="131" y="38"/>
                        <a:pt x="113" y="12"/>
                        <a:pt x="87" y="0"/>
                      </a:cubicBezTo>
                      <a:cubicBezTo>
                        <a:pt x="53" y="92"/>
                        <a:pt x="53" y="92"/>
                        <a:pt x="53" y="92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3" y="4"/>
                        <a:pt x="6" y="8"/>
                        <a:pt x="0" y="13"/>
                      </a:cubicBezTo>
                      <a:cubicBezTo>
                        <a:pt x="9" y="20"/>
                        <a:pt x="16" y="28"/>
                        <a:pt x="22" y="37"/>
                      </a:cubicBezTo>
                      <a:cubicBezTo>
                        <a:pt x="34" y="55"/>
                        <a:pt x="41" y="75"/>
                        <a:pt x="43" y="96"/>
                      </a:cubicBezTo>
                      <a:cubicBezTo>
                        <a:pt x="43" y="97"/>
                        <a:pt x="43" y="98"/>
                        <a:pt x="43" y="99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4"/>
                        <a:pt x="41" y="108"/>
                        <a:pt x="40" y="112"/>
                      </a:cubicBezTo>
                      <a:cubicBezTo>
                        <a:pt x="44" y="112"/>
                        <a:pt x="49" y="113"/>
                        <a:pt x="53" y="113"/>
                      </a:cubicBezTo>
                      <a:cubicBezTo>
                        <a:pt x="97" y="112"/>
                        <a:pt x="132" y="90"/>
                        <a:pt x="133" y="71"/>
                      </a:cubicBezTo>
                      <a:cubicBezTo>
                        <a:pt x="133" y="71"/>
                        <a:pt x="133" y="71"/>
                        <a:pt x="133" y="70"/>
                      </a:cubicBezTo>
                      <a:cubicBezTo>
                        <a:pt x="133" y="70"/>
                        <a:pt x="133" y="69"/>
                        <a:pt x="133" y="6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71" name="组合 70"/>
          <p:cNvGrpSpPr/>
          <p:nvPr/>
        </p:nvGrpSpPr>
        <p:grpSpPr>
          <a:xfrm>
            <a:off x="5665740" y="2728140"/>
            <a:ext cx="947145" cy="958551"/>
            <a:chOff x="5237226" y="2582137"/>
            <a:chExt cx="914912" cy="926470"/>
          </a:xfrm>
          <a:solidFill>
            <a:schemeClr val="bg1"/>
          </a:solidFill>
        </p:grpSpPr>
        <p:sp>
          <p:nvSpPr>
            <p:cNvPr id="63" name="Freeform 1812"/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443730" y="2786505"/>
              <a:ext cx="478840" cy="491867"/>
              <a:chOff x="5572126" y="3962401"/>
              <a:chExt cx="525448" cy="539750"/>
            </a:xfrm>
            <a:grpFill/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5942000" y="4138623"/>
                <a:ext cx="155574" cy="155576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5665740" y="3946919"/>
            <a:ext cx="947145" cy="958551"/>
            <a:chOff x="5237224" y="3759845"/>
            <a:chExt cx="914912" cy="926470"/>
          </a:xfrm>
          <a:solidFill>
            <a:schemeClr val="bg1"/>
          </a:solidFill>
        </p:grpSpPr>
        <p:sp>
          <p:nvSpPr>
            <p:cNvPr id="64" name="Freeform 1812"/>
            <p:cNvSpPr/>
            <p:nvPr/>
          </p:nvSpPr>
          <p:spPr>
            <a:xfrm>
              <a:off x="5237224" y="3759845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39563" y="3983854"/>
              <a:ext cx="345128" cy="512369"/>
              <a:chOff x="5649914" y="2946401"/>
              <a:chExt cx="360363" cy="534987"/>
            </a:xfrm>
            <a:grpFill/>
          </p:grpSpPr>
          <p:sp>
            <p:nvSpPr>
              <p:cNvPr id="29" name="Freeform 29"/>
              <p:cNvSpPr/>
              <p:nvPr/>
            </p:nvSpPr>
            <p:spPr bwMode="auto">
              <a:xfrm>
                <a:off x="5776914" y="3424238"/>
                <a:ext cx="106363" cy="57150"/>
              </a:xfrm>
              <a:custGeom>
                <a:avLst/>
                <a:gdLst>
                  <a:gd name="T0" fmla="*/ 0 w 74"/>
                  <a:gd name="T1" fmla="*/ 0 h 40"/>
                  <a:gd name="T2" fmla="*/ 37 w 74"/>
                  <a:gd name="T3" fmla="*/ 40 h 40"/>
                  <a:gd name="T4" fmla="*/ 74 w 74"/>
                  <a:gd name="T5" fmla="*/ 0 h 40"/>
                  <a:gd name="T6" fmla="*/ 0 w 74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40">
                    <a:moveTo>
                      <a:pt x="0" y="0"/>
                    </a:moveTo>
                    <a:cubicBezTo>
                      <a:pt x="0" y="22"/>
                      <a:pt x="17" y="40"/>
                      <a:pt x="37" y="40"/>
                    </a:cubicBezTo>
                    <a:cubicBezTo>
                      <a:pt x="57" y="40"/>
                      <a:pt x="74" y="22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5753101" y="3346451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6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6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4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5753101" y="3386138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5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5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3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5649914" y="2946401"/>
                <a:ext cx="360363" cy="385763"/>
              </a:xfrm>
              <a:custGeom>
                <a:avLst/>
                <a:gdLst>
                  <a:gd name="T0" fmla="*/ 250 w 250"/>
                  <a:gd name="T1" fmla="*/ 125 h 268"/>
                  <a:gd name="T2" fmla="*/ 125 w 250"/>
                  <a:gd name="T3" fmla="*/ 0 h 268"/>
                  <a:gd name="T4" fmla="*/ 0 w 250"/>
                  <a:gd name="T5" fmla="*/ 125 h 268"/>
                  <a:gd name="T6" fmla="*/ 72 w 250"/>
                  <a:gd name="T7" fmla="*/ 238 h 268"/>
                  <a:gd name="T8" fmla="*/ 72 w 250"/>
                  <a:gd name="T9" fmla="*/ 244 h 268"/>
                  <a:gd name="T10" fmla="*/ 96 w 250"/>
                  <a:gd name="T11" fmla="*/ 268 h 268"/>
                  <a:gd name="T12" fmla="*/ 154 w 250"/>
                  <a:gd name="T13" fmla="*/ 268 h 268"/>
                  <a:gd name="T14" fmla="*/ 178 w 250"/>
                  <a:gd name="T15" fmla="*/ 244 h 268"/>
                  <a:gd name="T16" fmla="*/ 178 w 250"/>
                  <a:gd name="T17" fmla="*/ 238 h 268"/>
                  <a:gd name="T18" fmla="*/ 250 w 250"/>
                  <a:gd name="T19" fmla="*/ 12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68">
                    <a:moveTo>
                      <a:pt x="250" y="125"/>
                    </a:moveTo>
                    <a:cubicBezTo>
                      <a:pt x="250" y="56"/>
                      <a:pt x="194" y="0"/>
                      <a:pt x="125" y="0"/>
                    </a:cubicBezTo>
                    <a:cubicBezTo>
                      <a:pt x="56" y="0"/>
                      <a:pt x="0" y="56"/>
                      <a:pt x="0" y="125"/>
                    </a:cubicBezTo>
                    <a:cubicBezTo>
                      <a:pt x="0" y="175"/>
                      <a:pt x="30" y="218"/>
                      <a:pt x="72" y="238"/>
                    </a:cubicBezTo>
                    <a:cubicBezTo>
                      <a:pt x="72" y="244"/>
                      <a:pt x="72" y="244"/>
                      <a:pt x="72" y="244"/>
                    </a:cubicBezTo>
                    <a:cubicBezTo>
                      <a:pt x="72" y="257"/>
                      <a:pt x="83" y="268"/>
                      <a:pt x="96" y="268"/>
                    </a:cubicBezTo>
                    <a:cubicBezTo>
                      <a:pt x="154" y="268"/>
                      <a:pt x="154" y="268"/>
                      <a:pt x="154" y="268"/>
                    </a:cubicBezTo>
                    <a:cubicBezTo>
                      <a:pt x="167" y="268"/>
                      <a:pt x="178" y="257"/>
                      <a:pt x="178" y="244"/>
                    </a:cubicBezTo>
                    <a:cubicBezTo>
                      <a:pt x="178" y="238"/>
                      <a:pt x="178" y="238"/>
                      <a:pt x="178" y="238"/>
                    </a:cubicBezTo>
                    <a:cubicBezTo>
                      <a:pt x="221" y="218"/>
                      <a:pt x="250" y="175"/>
                      <a:pt x="250" y="12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1C734FF0-C02D-4370-8DC5-8A0BD531A512}"/>
              </a:ext>
            </a:extLst>
          </p:cNvPr>
          <p:cNvGrpSpPr/>
          <p:nvPr/>
        </p:nvGrpSpPr>
        <p:grpSpPr>
          <a:xfrm>
            <a:off x="2638095" y="5083416"/>
            <a:ext cx="3169691" cy="992580"/>
            <a:chOff x="5252704" y="3940170"/>
            <a:chExt cx="3160244" cy="937218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03F21113-FD19-4930-BE27-CED9F1C77C66}"/>
                </a:ext>
              </a:extLst>
            </p:cNvPr>
            <p:cNvSpPr txBox="1"/>
            <p:nvPr/>
          </p:nvSpPr>
          <p:spPr>
            <a:xfrm>
              <a:off x="5252704" y="4215281"/>
              <a:ext cx="3160244" cy="662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dirty="0"/>
                <a:t>只关心是否存在匹配而不关心具体匹配位置，比如垃圾邮件过滤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78" name="TextBox 1956">
              <a:extLst>
                <a:ext uri="{FF2B5EF4-FFF2-40B4-BE49-F238E27FC236}">
                  <a16:creationId xmlns:a16="http://schemas.microsoft.com/office/drawing/2014/main" id="{A6FF0E4B-8657-48C0-AE74-55AF09107607}"/>
                </a:ext>
              </a:extLst>
            </p:cNvPr>
            <p:cNvSpPr/>
            <p:nvPr/>
          </p:nvSpPr>
          <p:spPr>
            <a:xfrm>
              <a:off x="5277931" y="3940170"/>
              <a:ext cx="3060079" cy="27511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lang="zh-CN" altLang="en-US" b="1" dirty="0">
                  <a:solidFill>
                    <a:srgbClr val="FF0000"/>
                  </a:solidFill>
                </a:rPr>
                <a:t>模式检测：</a:t>
              </a:r>
              <a:endParaRPr lang="zh-CN" altLang="en-US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11A4F607-815F-46F9-93DF-2D699F03881F}"/>
              </a:ext>
            </a:extLst>
          </p:cNvPr>
          <p:cNvSpPr txBox="1"/>
          <p:nvPr/>
        </p:nvSpPr>
        <p:spPr>
          <a:xfrm>
            <a:off x="2096490" y="1444480"/>
            <a:ext cx="1366151" cy="3940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dist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/>
              <a:t>问题分类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微软雅黑"/>
              <a:cs typeface="+mn-ea"/>
              <a:sym typeface="+mn-lt"/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6E71F889-C034-4ABD-BBF1-B6F209D6B449}"/>
              </a:ext>
            </a:extLst>
          </p:cNvPr>
          <p:cNvGrpSpPr/>
          <p:nvPr/>
        </p:nvGrpSpPr>
        <p:grpSpPr>
          <a:xfrm>
            <a:off x="1505575" y="238913"/>
            <a:ext cx="4203131" cy="1113718"/>
            <a:chOff x="716110" y="187653"/>
            <a:chExt cx="4203131" cy="1113718"/>
          </a:xfrm>
        </p:grpSpPr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5B83AD9E-34EC-468F-86F6-B5B24A585459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4.3 </a:t>
              </a:r>
              <a:r>
                <a:rPr lang="zh-CN" altLang="en-US" sz="2400" b="1" dirty="0">
                  <a:solidFill>
                    <a:srgbClr val="000000"/>
                  </a:solidFill>
                  <a:cs typeface="+mn-ea"/>
                  <a:sym typeface="+mn-lt"/>
                </a:rPr>
                <a:t>串的模式匹配算法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C01930BB-26C4-471F-941A-848F4F8935A5}"/>
                </a:ext>
              </a:extLst>
            </p:cNvPr>
            <p:cNvSpPr txBox="1"/>
            <p:nvPr/>
          </p:nvSpPr>
          <p:spPr>
            <a:xfrm>
              <a:off x="1167506" y="848105"/>
              <a:ext cx="3518569" cy="4532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b="1" dirty="0"/>
                <a:t>什么是串的模式匹配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BE22BDF9-ADE3-4F7D-9251-4988F79917F9}"/>
              </a:ext>
            </a:extLst>
          </p:cNvPr>
          <p:cNvGrpSpPr/>
          <p:nvPr/>
        </p:nvGrpSpPr>
        <p:grpSpPr>
          <a:xfrm>
            <a:off x="6892116" y="3777965"/>
            <a:ext cx="4476670" cy="1127506"/>
            <a:chOff x="2863072" y="4877850"/>
            <a:chExt cx="2624300" cy="1089695"/>
          </a:xfrm>
        </p:grpSpPr>
        <p:sp>
          <p:nvSpPr>
            <p:cNvPr id="87" name="文本框 5">
              <a:extLst>
                <a:ext uri="{FF2B5EF4-FFF2-40B4-BE49-F238E27FC236}">
                  <a16:creationId xmlns:a16="http://schemas.microsoft.com/office/drawing/2014/main" id="{01418352-240F-4BF7-AFA7-6A1A38A0070A}"/>
                </a:ext>
              </a:extLst>
            </p:cNvPr>
            <p:cNvSpPr txBox="1"/>
            <p:nvPr/>
          </p:nvSpPr>
          <p:spPr>
            <a:xfrm>
              <a:off x="2863072" y="5289843"/>
              <a:ext cx="2362501" cy="677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dirty="0"/>
                <a:t>不仅要判断是否存在匹配，还需要确定具体匹配位置， 比如带毒文件的鉴别与修复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88" name="TextBox 1956">
              <a:extLst>
                <a:ext uri="{FF2B5EF4-FFF2-40B4-BE49-F238E27FC236}">
                  <a16:creationId xmlns:a16="http://schemas.microsoft.com/office/drawing/2014/main" id="{E76B7760-D656-4AC9-91E3-370F2E136948}"/>
                </a:ext>
              </a:extLst>
            </p:cNvPr>
            <p:cNvSpPr/>
            <p:nvPr/>
          </p:nvSpPr>
          <p:spPr>
            <a:xfrm>
              <a:off x="2863072" y="4877850"/>
              <a:ext cx="2624300" cy="40255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dirty="0">
                  <a:solidFill>
                    <a:srgbClr val="FF0000"/>
                  </a:solidFill>
                </a:rPr>
                <a:t>模式定位：</a:t>
              </a:r>
              <a:endPara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89" name="文本框 88">
            <a:extLst>
              <a:ext uri="{FF2B5EF4-FFF2-40B4-BE49-F238E27FC236}">
                <a16:creationId xmlns:a16="http://schemas.microsoft.com/office/drawing/2014/main" id="{8AA174AD-C7D0-4557-AD3B-3BF92115D9D7}"/>
              </a:ext>
            </a:extLst>
          </p:cNvPr>
          <p:cNvSpPr txBox="1"/>
          <p:nvPr/>
        </p:nvSpPr>
        <p:spPr>
          <a:xfrm>
            <a:off x="6902814" y="1949075"/>
            <a:ext cx="4212029" cy="777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需要报告所有匹配的具体位置，比如：浏览器和文本编 辑器中的查找功能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818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6" grpId="0" animBg="1"/>
      <p:bldP spid="8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540897C9-CB76-491D-8FA1-1CD3DB9200BD}"/>
              </a:ext>
            </a:extLst>
          </p:cNvPr>
          <p:cNvGrpSpPr/>
          <p:nvPr/>
        </p:nvGrpSpPr>
        <p:grpSpPr>
          <a:xfrm>
            <a:off x="8064324" y="3160888"/>
            <a:ext cx="4127676" cy="3697111"/>
            <a:chOff x="-568726" y="1936856"/>
            <a:chExt cx="5591946" cy="5008643"/>
          </a:xfrm>
        </p:grpSpPr>
        <p:pic>
          <p:nvPicPr>
            <p:cNvPr id="153" name="图片 152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4A338E56-30D5-47D8-87CD-79A55934C7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54" name="矩形 153">
              <a:extLst>
                <a:ext uri="{FF2B5EF4-FFF2-40B4-BE49-F238E27FC236}">
                  <a16:creationId xmlns:a16="http://schemas.microsoft.com/office/drawing/2014/main" id="{080A6024-BC79-4ACD-B1E1-EE2551D2DC42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55" name="文本框 154">
            <a:extLst>
              <a:ext uri="{FF2B5EF4-FFF2-40B4-BE49-F238E27FC236}">
                <a16:creationId xmlns:a16="http://schemas.microsoft.com/office/drawing/2014/main" id="{D376E7A7-BF9E-42BF-AE32-0CE7C84C0CB8}"/>
              </a:ext>
            </a:extLst>
          </p:cNvPr>
          <p:cNvSpPr txBox="1"/>
          <p:nvPr/>
        </p:nvSpPr>
        <p:spPr>
          <a:xfrm>
            <a:off x="2580620" y="1341008"/>
            <a:ext cx="5361793" cy="45871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dirty="0"/>
              <a:t>【</a:t>
            </a:r>
            <a:r>
              <a:rPr lang="zh-CN" altLang="en-US" dirty="0"/>
              <a:t>例</a:t>
            </a:r>
            <a:r>
              <a:rPr lang="en-US" altLang="zh-CN" dirty="0"/>
              <a:t>】</a:t>
            </a:r>
            <a:r>
              <a:rPr lang="zh-CN" altLang="en-US" dirty="0"/>
              <a:t>用最小操作集实现定位函数</a:t>
            </a:r>
            <a:r>
              <a:rPr lang="en-US" altLang="zh-CN" dirty="0"/>
              <a:t>Index(S, T, pos)</a:t>
            </a:r>
            <a:endParaRPr lang="zh-CN" altLang="en-US" dirty="0"/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5E4B3E5B-B70C-4C46-BBFA-A8313D5AAF8A}"/>
              </a:ext>
            </a:extLst>
          </p:cNvPr>
          <p:cNvGraphicFramePr>
            <a:graphicFrameLocks noGrp="1"/>
          </p:cNvGraphicFramePr>
          <p:nvPr/>
        </p:nvGraphicFramePr>
        <p:xfrm>
          <a:off x="2485973" y="5661578"/>
          <a:ext cx="473602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9338">
                  <a:extLst>
                    <a:ext uri="{9D8B030D-6E8A-4147-A177-3AD203B41FA5}">
                      <a16:colId xmlns:a16="http://schemas.microsoft.com/office/drawing/2014/main" val="411758736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798711680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1314695884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3624029498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2973375824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2092728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185102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6B7C20F1-F351-4E15-A6C1-A6DFD662EFDC}"/>
              </a:ext>
            </a:extLst>
          </p:cNvPr>
          <p:cNvSpPr txBox="1"/>
          <p:nvPr/>
        </p:nvSpPr>
        <p:spPr>
          <a:xfrm>
            <a:off x="3448414" y="5308161"/>
            <a:ext cx="327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i</a:t>
            </a:r>
            <a:r>
              <a:rPr lang="en-US" altLang="zh-CN" dirty="0"/>
              <a:t>             i+1      ……     i+m-1 </a:t>
            </a:r>
            <a:endParaRPr lang="zh-CN" altLang="en-US" dirty="0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18BFD7DA-7901-43EC-A105-15DBD3EA1A16}"/>
              </a:ext>
            </a:extLst>
          </p:cNvPr>
          <p:cNvGraphicFramePr>
            <a:graphicFrameLocks noGrp="1"/>
          </p:cNvGraphicFramePr>
          <p:nvPr/>
        </p:nvGraphicFramePr>
        <p:xfrm>
          <a:off x="3220167" y="6366712"/>
          <a:ext cx="326206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515">
                  <a:extLst>
                    <a:ext uri="{9D8B030D-6E8A-4147-A177-3AD203B41FA5}">
                      <a16:colId xmlns:a16="http://schemas.microsoft.com/office/drawing/2014/main" val="579991513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2827589929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3055281699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35495316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387136"/>
                  </a:ext>
                </a:extLst>
              </a:tr>
            </a:tbl>
          </a:graphicData>
        </a:graphic>
      </p:graphicFrame>
      <p:sp>
        <p:nvSpPr>
          <p:cNvPr id="158" name="文本框 157">
            <a:extLst>
              <a:ext uri="{FF2B5EF4-FFF2-40B4-BE49-F238E27FC236}">
                <a16:creationId xmlns:a16="http://schemas.microsoft.com/office/drawing/2014/main" id="{C4C328EB-DDA1-4999-A2C4-10C3CF5E3432}"/>
              </a:ext>
            </a:extLst>
          </p:cNvPr>
          <p:cNvSpPr txBox="1"/>
          <p:nvPr/>
        </p:nvSpPr>
        <p:spPr>
          <a:xfrm>
            <a:off x="3468094" y="6023457"/>
            <a:ext cx="327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             2        ……         m </a:t>
            </a:r>
            <a:endParaRPr lang="zh-CN" altLang="en-US" dirty="0"/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A503954A-00BD-487C-9E3F-26113064A60A}"/>
              </a:ext>
            </a:extLst>
          </p:cNvPr>
          <p:cNvSpPr txBox="1"/>
          <p:nvPr/>
        </p:nvSpPr>
        <p:spPr>
          <a:xfrm>
            <a:off x="1937291" y="5635052"/>
            <a:ext cx="462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 </a:t>
            </a:r>
            <a:endParaRPr lang="zh-CN" altLang="en-US" dirty="0"/>
          </a:p>
        </p:txBody>
      </p:sp>
      <p:sp>
        <p:nvSpPr>
          <p:cNvPr id="160" name="文本框 159">
            <a:extLst>
              <a:ext uri="{FF2B5EF4-FFF2-40B4-BE49-F238E27FC236}">
                <a16:creationId xmlns:a16="http://schemas.microsoft.com/office/drawing/2014/main" id="{6A6E0A22-27AD-4F43-A343-EBAD2364ED70}"/>
              </a:ext>
            </a:extLst>
          </p:cNvPr>
          <p:cNvSpPr txBox="1"/>
          <p:nvPr/>
        </p:nvSpPr>
        <p:spPr>
          <a:xfrm>
            <a:off x="2672864" y="6377181"/>
            <a:ext cx="462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 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A7E3F97-E73F-4204-B6EC-F66CE943AFEF}"/>
              </a:ext>
            </a:extLst>
          </p:cNvPr>
          <p:cNvSpPr txBox="1"/>
          <p:nvPr/>
        </p:nvSpPr>
        <p:spPr>
          <a:xfrm>
            <a:off x="3343052" y="1799068"/>
            <a:ext cx="4309951" cy="3693319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int index(string s, string t, int pos)</a:t>
            </a:r>
          </a:p>
          <a:p>
            <a:r>
              <a:rPr lang="en-US" altLang="zh-CN" dirty="0"/>
              <a:t>{ if (pos&gt;0) { </a:t>
            </a:r>
          </a:p>
          <a:p>
            <a:r>
              <a:rPr lang="en-US" altLang="zh-CN" dirty="0"/>
              <a:t>          n = </a:t>
            </a:r>
            <a:r>
              <a:rPr lang="en-US" altLang="zh-CN" dirty="0" err="1"/>
              <a:t>strlen</a:t>
            </a:r>
            <a:r>
              <a:rPr lang="en-US" altLang="zh-CN" dirty="0"/>
              <a:t>(s); </a:t>
            </a:r>
          </a:p>
          <a:p>
            <a:r>
              <a:rPr lang="en-US" altLang="zh-CN" dirty="0"/>
              <a:t>          m = </a:t>
            </a:r>
            <a:r>
              <a:rPr lang="en-US" altLang="zh-CN" dirty="0" err="1"/>
              <a:t>strlen</a:t>
            </a:r>
            <a:r>
              <a:rPr lang="en-US" altLang="zh-CN" dirty="0"/>
              <a:t>(t); </a:t>
            </a:r>
          </a:p>
          <a:p>
            <a:r>
              <a:rPr lang="en-US" altLang="zh-CN" dirty="0"/>
              <a:t>          </a:t>
            </a:r>
            <a:r>
              <a:rPr lang="en-US" altLang="zh-CN" dirty="0" err="1"/>
              <a:t>i</a:t>
            </a:r>
            <a:r>
              <a:rPr lang="en-US" altLang="zh-CN" dirty="0"/>
              <a:t> = pos; </a:t>
            </a:r>
          </a:p>
          <a:p>
            <a:r>
              <a:rPr lang="en-US" altLang="zh-CN" dirty="0"/>
              <a:t>          while (</a:t>
            </a:r>
            <a:r>
              <a:rPr lang="en-US" altLang="zh-CN" dirty="0" err="1"/>
              <a:t>i</a:t>
            </a:r>
            <a:r>
              <a:rPr lang="en-US" altLang="zh-CN" dirty="0"/>
              <a:t> &lt;= n-m+1){ </a:t>
            </a:r>
          </a:p>
          <a:p>
            <a:r>
              <a:rPr lang="en-US" altLang="zh-CN" dirty="0"/>
              <a:t>                  </a:t>
            </a:r>
            <a:r>
              <a:rPr lang="en-US" altLang="zh-CN" dirty="0" err="1"/>
              <a:t>substr</a:t>
            </a:r>
            <a:r>
              <a:rPr lang="en-US" altLang="zh-CN" dirty="0"/>
              <a:t>(sub, s, </a:t>
            </a:r>
            <a:r>
              <a:rPr lang="en-US" altLang="zh-CN" dirty="0" err="1"/>
              <a:t>i</a:t>
            </a:r>
            <a:r>
              <a:rPr lang="en-US" altLang="zh-CN" dirty="0"/>
              <a:t>, m);</a:t>
            </a:r>
          </a:p>
          <a:p>
            <a:r>
              <a:rPr lang="en-US" altLang="zh-CN" dirty="0"/>
              <a:t>                  if (</a:t>
            </a:r>
            <a:r>
              <a:rPr lang="en-US" altLang="zh-CN" dirty="0" err="1"/>
              <a:t>strcmp</a:t>
            </a:r>
            <a:r>
              <a:rPr lang="en-US" altLang="zh-CN" dirty="0"/>
              <a:t>(sub, t) != 0) ++</a:t>
            </a:r>
            <a:r>
              <a:rPr lang="en-US" altLang="zh-CN" dirty="0" err="1"/>
              <a:t>i</a:t>
            </a:r>
            <a:r>
              <a:rPr lang="en-US" altLang="zh-CN" dirty="0"/>
              <a:t>; </a:t>
            </a:r>
          </a:p>
          <a:p>
            <a:r>
              <a:rPr lang="en-US" altLang="zh-CN" dirty="0"/>
              <a:t>                  else return </a:t>
            </a:r>
            <a:r>
              <a:rPr lang="en-US" altLang="zh-CN" dirty="0" err="1"/>
              <a:t>i</a:t>
            </a:r>
            <a:r>
              <a:rPr lang="en-US" altLang="zh-CN" dirty="0"/>
              <a:t>; } </a:t>
            </a:r>
          </a:p>
          <a:p>
            <a:r>
              <a:rPr lang="en-US" altLang="zh-CN" dirty="0"/>
              <a:t>           } </a:t>
            </a:r>
          </a:p>
          <a:p>
            <a:r>
              <a:rPr lang="en-US" altLang="zh-CN" dirty="0"/>
              <a:t>  }</a:t>
            </a:r>
          </a:p>
          <a:p>
            <a:r>
              <a:rPr lang="en-US" altLang="zh-CN" dirty="0"/>
              <a:t>  return 0; </a:t>
            </a:r>
          </a:p>
          <a:p>
            <a:r>
              <a:rPr lang="en-US" altLang="zh-CN" dirty="0"/>
              <a:t>} </a:t>
            </a:r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4896D72-6673-41EA-892E-8C5622828DF8}"/>
              </a:ext>
            </a:extLst>
          </p:cNvPr>
          <p:cNvGrpSpPr/>
          <p:nvPr/>
        </p:nvGrpSpPr>
        <p:grpSpPr>
          <a:xfrm>
            <a:off x="1505575" y="238913"/>
            <a:ext cx="4203131" cy="1028967"/>
            <a:chOff x="716110" y="187653"/>
            <a:chExt cx="4203131" cy="1028967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BFD16E4-3C3D-4BE4-95B4-61DC86823065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4.3 </a:t>
              </a:r>
              <a:r>
                <a:rPr lang="zh-CN" altLang="en-US" sz="2400" b="1" dirty="0">
                  <a:solidFill>
                    <a:srgbClr val="000000"/>
                  </a:solidFill>
                  <a:cs typeface="+mn-ea"/>
                  <a:sym typeface="+mn-lt"/>
                </a:rPr>
                <a:t>串的模式匹配算法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C99D652-38AE-431B-B921-E08931235C20}"/>
                </a:ext>
              </a:extLst>
            </p:cNvPr>
            <p:cNvSpPr txBox="1"/>
            <p:nvPr/>
          </p:nvSpPr>
          <p:spPr>
            <a:xfrm>
              <a:off x="1180949" y="763354"/>
              <a:ext cx="1372638" cy="4532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b="1" dirty="0"/>
                <a:t>朴素算法 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361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7" grpId="0"/>
      <p:bldP spid="158" grpId="0"/>
      <p:bldP spid="159" grpId="0"/>
      <p:bldP spid="160" grpId="0"/>
      <p:bldP spid="1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组合 227">
            <a:extLst>
              <a:ext uri="{FF2B5EF4-FFF2-40B4-BE49-F238E27FC236}">
                <a16:creationId xmlns:a16="http://schemas.microsoft.com/office/drawing/2014/main" id="{8635E431-DF56-43B2-8D7A-9F1728DCC0BF}"/>
              </a:ext>
            </a:extLst>
          </p:cNvPr>
          <p:cNvGrpSpPr/>
          <p:nvPr/>
        </p:nvGrpSpPr>
        <p:grpSpPr>
          <a:xfrm>
            <a:off x="9281949" y="4044179"/>
            <a:ext cx="2910739" cy="2813820"/>
            <a:chOff x="-568726" y="1936856"/>
            <a:chExt cx="5591946" cy="5008643"/>
          </a:xfrm>
        </p:grpSpPr>
        <p:pic>
          <p:nvPicPr>
            <p:cNvPr id="229" name="图片 228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FAA7DE27-484B-4B14-8A7B-B179F7BF78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230" name="矩形 229">
              <a:extLst>
                <a:ext uri="{FF2B5EF4-FFF2-40B4-BE49-F238E27FC236}">
                  <a16:creationId xmlns:a16="http://schemas.microsoft.com/office/drawing/2014/main" id="{CDA53CAE-D312-48BE-83A7-2C4FAC7E45AC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29" name="组合 128">
            <a:extLst>
              <a:ext uri="{FF2B5EF4-FFF2-40B4-BE49-F238E27FC236}">
                <a16:creationId xmlns:a16="http://schemas.microsoft.com/office/drawing/2014/main" id="{4093FF63-4D36-4B8E-A27C-A52549CA8372}"/>
              </a:ext>
            </a:extLst>
          </p:cNvPr>
          <p:cNvGrpSpPr/>
          <p:nvPr/>
        </p:nvGrpSpPr>
        <p:grpSpPr>
          <a:xfrm>
            <a:off x="1505575" y="238913"/>
            <a:ext cx="4203131" cy="1113718"/>
            <a:chOff x="716110" y="187653"/>
            <a:chExt cx="4203131" cy="1113718"/>
          </a:xfrm>
        </p:grpSpPr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C2404719-8952-4C67-85F4-A4CF60BF85E6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4.3 </a:t>
              </a:r>
              <a:r>
                <a:rPr lang="zh-CN" altLang="en-US" sz="2400" b="1" dirty="0">
                  <a:solidFill>
                    <a:srgbClr val="000000"/>
                  </a:solidFill>
                  <a:cs typeface="+mn-ea"/>
                  <a:sym typeface="+mn-lt"/>
                </a:rPr>
                <a:t>串的模式匹配算法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88C7EBD6-F4FC-484B-93C5-F108516FE69A}"/>
                </a:ext>
              </a:extLst>
            </p:cNvPr>
            <p:cNvSpPr txBox="1"/>
            <p:nvPr/>
          </p:nvSpPr>
          <p:spPr>
            <a:xfrm>
              <a:off x="1167507" y="848105"/>
              <a:ext cx="1372638" cy="4532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b="1" dirty="0"/>
                <a:t>朴素算法 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96" name="文本框 195">
            <a:extLst>
              <a:ext uri="{FF2B5EF4-FFF2-40B4-BE49-F238E27FC236}">
                <a16:creationId xmlns:a16="http://schemas.microsoft.com/office/drawing/2014/main" id="{596D9667-CD3C-4DFF-B93C-9D0945265482}"/>
              </a:ext>
            </a:extLst>
          </p:cNvPr>
          <p:cNvSpPr txBox="1"/>
          <p:nvPr/>
        </p:nvSpPr>
        <p:spPr>
          <a:xfrm>
            <a:off x="1886338" y="1737996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第一趟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25" name="文本框 224">
            <a:extLst>
              <a:ext uri="{FF2B5EF4-FFF2-40B4-BE49-F238E27FC236}">
                <a16:creationId xmlns:a16="http://schemas.microsoft.com/office/drawing/2014/main" id="{F09626B2-4F0C-48D1-B903-F05C0019B3D7}"/>
              </a:ext>
            </a:extLst>
          </p:cNvPr>
          <p:cNvSpPr txBox="1"/>
          <p:nvPr/>
        </p:nvSpPr>
        <p:spPr>
          <a:xfrm>
            <a:off x="2908619" y="1737996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31" name="文本框 230">
            <a:extLst>
              <a:ext uri="{FF2B5EF4-FFF2-40B4-BE49-F238E27FC236}">
                <a16:creationId xmlns:a16="http://schemas.microsoft.com/office/drawing/2014/main" id="{6079AB3A-8679-4858-A3D3-B47753E48741}"/>
              </a:ext>
            </a:extLst>
          </p:cNvPr>
          <p:cNvSpPr txBox="1"/>
          <p:nvPr/>
        </p:nvSpPr>
        <p:spPr>
          <a:xfrm>
            <a:off x="2908619" y="2080541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32" name="文本框 231">
            <a:extLst>
              <a:ext uri="{FF2B5EF4-FFF2-40B4-BE49-F238E27FC236}">
                <a16:creationId xmlns:a16="http://schemas.microsoft.com/office/drawing/2014/main" id="{EB34732A-47B2-4CB4-81A4-D89BA7D66905}"/>
              </a:ext>
            </a:extLst>
          </p:cNvPr>
          <p:cNvSpPr txBox="1"/>
          <p:nvPr/>
        </p:nvSpPr>
        <p:spPr>
          <a:xfrm>
            <a:off x="3420962" y="1737996"/>
            <a:ext cx="12195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abbaba</a:t>
            </a:r>
            <a:endParaRPr lang="zh-CN" altLang="en-US" dirty="0"/>
          </a:p>
        </p:txBody>
      </p:sp>
      <p:sp>
        <p:nvSpPr>
          <p:cNvPr id="233" name="文本框 232">
            <a:extLst>
              <a:ext uri="{FF2B5EF4-FFF2-40B4-BE49-F238E27FC236}">
                <a16:creationId xmlns:a16="http://schemas.microsoft.com/office/drawing/2014/main" id="{EF32F0CC-3ADE-4FC4-A3BB-9667BB6F0A45}"/>
              </a:ext>
            </a:extLst>
          </p:cNvPr>
          <p:cNvSpPr txBox="1"/>
          <p:nvPr/>
        </p:nvSpPr>
        <p:spPr>
          <a:xfrm>
            <a:off x="3420961" y="2075261"/>
            <a:ext cx="653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/>
              <a:t>aba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1A4A800-FC15-4AC1-B06D-63FA57000D60}"/>
              </a:ext>
            </a:extLst>
          </p:cNvPr>
          <p:cNvGrpSpPr/>
          <p:nvPr/>
        </p:nvGrpSpPr>
        <p:grpSpPr>
          <a:xfrm>
            <a:off x="3301693" y="2389870"/>
            <a:ext cx="1219551" cy="489864"/>
            <a:chOff x="3292815" y="2271715"/>
            <a:chExt cx="1219551" cy="489864"/>
          </a:xfrm>
        </p:grpSpPr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9099182B-2145-441A-9889-F1CFF09962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5" name="文本框 234">
              <a:extLst>
                <a:ext uri="{FF2B5EF4-FFF2-40B4-BE49-F238E27FC236}">
                  <a16:creationId xmlns:a16="http://schemas.microsoft.com/office/drawing/2014/main" id="{E21C183E-5325-4731-9683-6472E7F7B8E8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1</a:t>
              </a:r>
              <a:endParaRPr lang="zh-CN" altLang="en-US" dirty="0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2AF4404D-4C4D-47BD-BB1A-E30D109A3FAA}"/>
              </a:ext>
            </a:extLst>
          </p:cNvPr>
          <p:cNvGrpSpPr/>
          <p:nvPr/>
        </p:nvGrpSpPr>
        <p:grpSpPr>
          <a:xfrm>
            <a:off x="3266427" y="1352631"/>
            <a:ext cx="1219551" cy="512719"/>
            <a:chOff x="3257549" y="1234476"/>
            <a:chExt cx="1219551" cy="512719"/>
          </a:xfrm>
        </p:grpSpPr>
        <p:sp>
          <p:nvSpPr>
            <p:cNvPr id="234" name="文本框 233">
              <a:extLst>
                <a:ext uri="{FF2B5EF4-FFF2-40B4-BE49-F238E27FC236}">
                  <a16:creationId xmlns:a16="http://schemas.microsoft.com/office/drawing/2014/main" id="{640CF601-FD0C-4726-8C70-7BCAE52A6291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1</a:t>
              </a:r>
              <a:endParaRPr lang="zh-CN" altLang="en-US" dirty="0"/>
            </a:p>
          </p:txBody>
        </p:sp>
        <p:cxnSp>
          <p:nvCxnSpPr>
            <p:cNvPr id="236" name="直接箭头连接符 235">
              <a:extLst>
                <a:ext uri="{FF2B5EF4-FFF2-40B4-BE49-F238E27FC236}">
                  <a16:creationId xmlns:a16="http://schemas.microsoft.com/office/drawing/2014/main" id="{07697447-FC7F-4C86-A899-B1B1193FAE3C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0" name="组合 239">
            <a:extLst>
              <a:ext uri="{FF2B5EF4-FFF2-40B4-BE49-F238E27FC236}">
                <a16:creationId xmlns:a16="http://schemas.microsoft.com/office/drawing/2014/main" id="{FEC2B92F-EFF5-45D5-8293-448F4B20740B}"/>
              </a:ext>
            </a:extLst>
          </p:cNvPr>
          <p:cNvGrpSpPr/>
          <p:nvPr/>
        </p:nvGrpSpPr>
        <p:grpSpPr>
          <a:xfrm>
            <a:off x="3433943" y="1352631"/>
            <a:ext cx="1219551" cy="512719"/>
            <a:chOff x="3257549" y="1234476"/>
            <a:chExt cx="1219551" cy="512719"/>
          </a:xfrm>
        </p:grpSpPr>
        <p:sp>
          <p:nvSpPr>
            <p:cNvPr id="241" name="文本框 240">
              <a:extLst>
                <a:ext uri="{FF2B5EF4-FFF2-40B4-BE49-F238E27FC236}">
                  <a16:creationId xmlns:a16="http://schemas.microsoft.com/office/drawing/2014/main" id="{E3434737-B851-497A-99B0-6E4B32E95875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2</a:t>
              </a:r>
              <a:endParaRPr lang="zh-CN" altLang="en-US" dirty="0"/>
            </a:p>
          </p:txBody>
        </p:sp>
        <p:cxnSp>
          <p:nvCxnSpPr>
            <p:cNvPr id="242" name="直接箭头连接符 241">
              <a:extLst>
                <a:ext uri="{FF2B5EF4-FFF2-40B4-BE49-F238E27FC236}">
                  <a16:creationId xmlns:a16="http://schemas.microsoft.com/office/drawing/2014/main" id="{0A080BC9-F497-4636-BEB2-BDE2C2CAE3FB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6" name="组合 245">
            <a:extLst>
              <a:ext uri="{FF2B5EF4-FFF2-40B4-BE49-F238E27FC236}">
                <a16:creationId xmlns:a16="http://schemas.microsoft.com/office/drawing/2014/main" id="{AD0472E8-8FE0-4FFE-AA63-66FA08D06976}"/>
              </a:ext>
            </a:extLst>
          </p:cNvPr>
          <p:cNvGrpSpPr/>
          <p:nvPr/>
        </p:nvGrpSpPr>
        <p:grpSpPr>
          <a:xfrm>
            <a:off x="3462008" y="2389870"/>
            <a:ext cx="1219551" cy="489864"/>
            <a:chOff x="3292815" y="2271715"/>
            <a:chExt cx="1219551" cy="489864"/>
          </a:xfrm>
        </p:grpSpPr>
        <p:cxnSp>
          <p:nvCxnSpPr>
            <p:cNvPr id="247" name="直接箭头连接符 246">
              <a:extLst>
                <a:ext uri="{FF2B5EF4-FFF2-40B4-BE49-F238E27FC236}">
                  <a16:creationId xmlns:a16="http://schemas.microsoft.com/office/drawing/2014/main" id="{70489201-8BBA-4F8A-9DBD-5377F775B6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文本框 247">
              <a:extLst>
                <a:ext uri="{FF2B5EF4-FFF2-40B4-BE49-F238E27FC236}">
                  <a16:creationId xmlns:a16="http://schemas.microsoft.com/office/drawing/2014/main" id="{58722B92-8EFE-4E8D-8E95-7D51A1B22CE3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2</a:t>
              </a:r>
              <a:endParaRPr lang="zh-CN" altLang="en-US" dirty="0"/>
            </a:p>
          </p:txBody>
        </p:sp>
      </p:grpSp>
      <p:grpSp>
        <p:nvGrpSpPr>
          <p:cNvPr id="249" name="组合 248">
            <a:extLst>
              <a:ext uri="{FF2B5EF4-FFF2-40B4-BE49-F238E27FC236}">
                <a16:creationId xmlns:a16="http://schemas.microsoft.com/office/drawing/2014/main" id="{C4417DE3-1DC4-46F2-AC46-BAD127EB5A74}"/>
              </a:ext>
            </a:extLst>
          </p:cNvPr>
          <p:cNvGrpSpPr/>
          <p:nvPr/>
        </p:nvGrpSpPr>
        <p:grpSpPr>
          <a:xfrm>
            <a:off x="3634328" y="1352631"/>
            <a:ext cx="1219551" cy="512719"/>
            <a:chOff x="3257549" y="1234476"/>
            <a:chExt cx="1219551" cy="512719"/>
          </a:xfrm>
        </p:grpSpPr>
        <p:sp>
          <p:nvSpPr>
            <p:cNvPr id="250" name="文本框 249">
              <a:extLst>
                <a:ext uri="{FF2B5EF4-FFF2-40B4-BE49-F238E27FC236}">
                  <a16:creationId xmlns:a16="http://schemas.microsoft.com/office/drawing/2014/main" id="{94351012-DED5-40BD-9C07-B910020DF356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3</a:t>
              </a:r>
              <a:endParaRPr lang="zh-CN" altLang="en-US" dirty="0"/>
            </a:p>
          </p:txBody>
        </p:sp>
        <p:cxnSp>
          <p:nvCxnSpPr>
            <p:cNvPr id="251" name="直接箭头连接符 250">
              <a:extLst>
                <a:ext uri="{FF2B5EF4-FFF2-40B4-BE49-F238E27FC236}">
                  <a16:creationId xmlns:a16="http://schemas.microsoft.com/office/drawing/2014/main" id="{7EEED009-7102-420B-8D47-88ACBE4D0ACB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2" name="组合 251">
            <a:extLst>
              <a:ext uri="{FF2B5EF4-FFF2-40B4-BE49-F238E27FC236}">
                <a16:creationId xmlns:a16="http://schemas.microsoft.com/office/drawing/2014/main" id="{F3B7DCF2-0FF3-46F4-89FB-FFEFC6BC924F}"/>
              </a:ext>
            </a:extLst>
          </p:cNvPr>
          <p:cNvGrpSpPr/>
          <p:nvPr/>
        </p:nvGrpSpPr>
        <p:grpSpPr>
          <a:xfrm>
            <a:off x="3647602" y="2400559"/>
            <a:ext cx="1219551" cy="489864"/>
            <a:chOff x="3292815" y="2271715"/>
            <a:chExt cx="1219551" cy="489864"/>
          </a:xfrm>
        </p:grpSpPr>
        <p:cxnSp>
          <p:nvCxnSpPr>
            <p:cNvPr id="253" name="直接箭头连接符 252">
              <a:extLst>
                <a:ext uri="{FF2B5EF4-FFF2-40B4-BE49-F238E27FC236}">
                  <a16:creationId xmlns:a16="http://schemas.microsoft.com/office/drawing/2014/main" id="{419336F3-0BDC-4834-96A8-205FFAC8EE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文本框 253">
              <a:extLst>
                <a:ext uri="{FF2B5EF4-FFF2-40B4-BE49-F238E27FC236}">
                  <a16:creationId xmlns:a16="http://schemas.microsoft.com/office/drawing/2014/main" id="{FDF535E0-F0DD-4264-B240-92029F894FD7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3</a:t>
              </a:r>
              <a:endParaRPr lang="zh-CN" altLang="en-US" dirty="0"/>
            </a:p>
          </p:txBody>
        </p:sp>
      </p:grpSp>
      <p:sp>
        <p:nvSpPr>
          <p:cNvPr id="255" name="文本框 254">
            <a:extLst>
              <a:ext uri="{FF2B5EF4-FFF2-40B4-BE49-F238E27FC236}">
                <a16:creationId xmlns:a16="http://schemas.microsoft.com/office/drawing/2014/main" id="{DA7BB3ED-1827-472C-8016-A29BD48A9ED2}"/>
              </a:ext>
            </a:extLst>
          </p:cNvPr>
          <p:cNvSpPr txBox="1"/>
          <p:nvPr/>
        </p:nvSpPr>
        <p:spPr>
          <a:xfrm>
            <a:off x="1887770" y="3430147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Times New Roman"/>
                <a:ea typeface="微软雅黑"/>
              </a:rPr>
              <a:t>二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56" name="文本框 255">
            <a:extLst>
              <a:ext uri="{FF2B5EF4-FFF2-40B4-BE49-F238E27FC236}">
                <a16:creationId xmlns:a16="http://schemas.microsoft.com/office/drawing/2014/main" id="{A5BDE7FE-BC12-47FA-B2FB-71F32F163673}"/>
              </a:ext>
            </a:extLst>
          </p:cNvPr>
          <p:cNvSpPr txBox="1"/>
          <p:nvPr/>
        </p:nvSpPr>
        <p:spPr>
          <a:xfrm>
            <a:off x="2910051" y="3430147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57" name="文本框 256">
            <a:extLst>
              <a:ext uri="{FF2B5EF4-FFF2-40B4-BE49-F238E27FC236}">
                <a16:creationId xmlns:a16="http://schemas.microsoft.com/office/drawing/2014/main" id="{2C446B41-3E82-4E88-B860-27D27DBE103A}"/>
              </a:ext>
            </a:extLst>
          </p:cNvPr>
          <p:cNvSpPr txBox="1"/>
          <p:nvPr/>
        </p:nvSpPr>
        <p:spPr>
          <a:xfrm>
            <a:off x="2910051" y="3772692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58" name="文本框 257">
            <a:extLst>
              <a:ext uri="{FF2B5EF4-FFF2-40B4-BE49-F238E27FC236}">
                <a16:creationId xmlns:a16="http://schemas.microsoft.com/office/drawing/2014/main" id="{A8B2C0C2-5676-4BA3-B813-82492F117250}"/>
              </a:ext>
            </a:extLst>
          </p:cNvPr>
          <p:cNvSpPr txBox="1"/>
          <p:nvPr/>
        </p:nvSpPr>
        <p:spPr>
          <a:xfrm>
            <a:off x="3422394" y="3430147"/>
            <a:ext cx="12195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abbaba</a:t>
            </a:r>
            <a:endParaRPr lang="zh-CN" altLang="en-US" dirty="0"/>
          </a:p>
        </p:txBody>
      </p:sp>
      <p:sp>
        <p:nvSpPr>
          <p:cNvPr id="259" name="文本框 258">
            <a:extLst>
              <a:ext uri="{FF2B5EF4-FFF2-40B4-BE49-F238E27FC236}">
                <a16:creationId xmlns:a16="http://schemas.microsoft.com/office/drawing/2014/main" id="{5AA4FFA3-E625-4204-A7D7-BD3F2447B204}"/>
              </a:ext>
            </a:extLst>
          </p:cNvPr>
          <p:cNvSpPr txBox="1"/>
          <p:nvPr/>
        </p:nvSpPr>
        <p:spPr>
          <a:xfrm>
            <a:off x="3633588" y="3767412"/>
            <a:ext cx="653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/>
              <a:t>aba</a:t>
            </a:r>
            <a:endParaRPr lang="zh-CN" altLang="en-US" dirty="0"/>
          </a:p>
        </p:txBody>
      </p:sp>
      <p:grpSp>
        <p:nvGrpSpPr>
          <p:cNvPr id="260" name="组合 259">
            <a:extLst>
              <a:ext uri="{FF2B5EF4-FFF2-40B4-BE49-F238E27FC236}">
                <a16:creationId xmlns:a16="http://schemas.microsoft.com/office/drawing/2014/main" id="{7F81FF35-208E-4B84-9A74-3553403A86CB}"/>
              </a:ext>
            </a:extLst>
          </p:cNvPr>
          <p:cNvGrpSpPr/>
          <p:nvPr/>
        </p:nvGrpSpPr>
        <p:grpSpPr>
          <a:xfrm>
            <a:off x="3485301" y="4044179"/>
            <a:ext cx="1219551" cy="489864"/>
            <a:chOff x="3292815" y="2271715"/>
            <a:chExt cx="1219551" cy="489864"/>
          </a:xfrm>
        </p:grpSpPr>
        <p:cxnSp>
          <p:nvCxnSpPr>
            <p:cNvPr id="261" name="直接箭头连接符 260">
              <a:extLst>
                <a:ext uri="{FF2B5EF4-FFF2-40B4-BE49-F238E27FC236}">
                  <a16:creationId xmlns:a16="http://schemas.microsoft.com/office/drawing/2014/main" id="{868E4CF5-CAB1-42A9-B536-37A546B72F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2" name="文本框 261">
              <a:extLst>
                <a:ext uri="{FF2B5EF4-FFF2-40B4-BE49-F238E27FC236}">
                  <a16:creationId xmlns:a16="http://schemas.microsoft.com/office/drawing/2014/main" id="{BA4AAF60-F282-4F1D-BF05-81F1A69C3B62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1</a:t>
              </a:r>
              <a:endParaRPr lang="zh-CN" altLang="en-US" dirty="0"/>
            </a:p>
          </p:txBody>
        </p:sp>
      </p:grpSp>
      <p:grpSp>
        <p:nvGrpSpPr>
          <p:cNvPr id="263" name="组合 262">
            <a:extLst>
              <a:ext uri="{FF2B5EF4-FFF2-40B4-BE49-F238E27FC236}">
                <a16:creationId xmlns:a16="http://schemas.microsoft.com/office/drawing/2014/main" id="{F48CF2DA-14EE-4B61-B6E3-B7C2EBB29BB1}"/>
              </a:ext>
            </a:extLst>
          </p:cNvPr>
          <p:cNvGrpSpPr/>
          <p:nvPr/>
        </p:nvGrpSpPr>
        <p:grpSpPr>
          <a:xfrm>
            <a:off x="3422394" y="2983915"/>
            <a:ext cx="1219551" cy="512719"/>
            <a:chOff x="3257549" y="1234476"/>
            <a:chExt cx="1219551" cy="512719"/>
          </a:xfrm>
        </p:grpSpPr>
        <p:sp>
          <p:nvSpPr>
            <p:cNvPr id="264" name="文本框 263">
              <a:extLst>
                <a:ext uri="{FF2B5EF4-FFF2-40B4-BE49-F238E27FC236}">
                  <a16:creationId xmlns:a16="http://schemas.microsoft.com/office/drawing/2014/main" id="{57EA5A25-488B-4C80-8B0C-7E7E72DB2386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2</a:t>
              </a:r>
              <a:endParaRPr lang="zh-CN" altLang="en-US" dirty="0"/>
            </a:p>
          </p:txBody>
        </p:sp>
        <p:cxnSp>
          <p:nvCxnSpPr>
            <p:cNvPr id="265" name="直接箭头连接符 264">
              <a:extLst>
                <a:ext uri="{FF2B5EF4-FFF2-40B4-BE49-F238E27FC236}">
                  <a16:creationId xmlns:a16="http://schemas.microsoft.com/office/drawing/2014/main" id="{906360BA-1F33-4088-B122-93FB7EEE6AF9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8" name="文本框 277">
            <a:extLst>
              <a:ext uri="{FF2B5EF4-FFF2-40B4-BE49-F238E27FC236}">
                <a16:creationId xmlns:a16="http://schemas.microsoft.com/office/drawing/2014/main" id="{36BCBA99-122A-499E-B49F-2561E845A5D6}"/>
              </a:ext>
            </a:extLst>
          </p:cNvPr>
          <p:cNvSpPr txBox="1"/>
          <p:nvPr/>
        </p:nvSpPr>
        <p:spPr>
          <a:xfrm>
            <a:off x="1886338" y="5140834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Times New Roman"/>
                <a:ea typeface="微软雅黑"/>
              </a:rPr>
              <a:t>三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9" name="文本框 278">
            <a:extLst>
              <a:ext uri="{FF2B5EF4-FFF2-40B4-BE49-F238E27FC236}">
                <a16:creationId xmlns:a16="http://schemas.microsoft.com/office/drawing/2014/main" id="{AEE472AC-5AAF-454A-B729-9AEE4FC364D5}"/>
              </a:ext>
            </a:extLst>
          </p:cNvPr>
          <p:cNvSpPr txBox="1"/>
          <p:nvPr/>
        </p:nvSpPr>
        <p:spPr>
          <a:xfrm>
            <a:off x="2908619" y="5140834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80" name="文本框 279">
            <a:extLst>
              <a:ext uri="{FF2B5EF4-FFF2-40B4-BE49-F238E27FC236}">
                <a16:creationId xmlns:a16="http://schemas.microsoft.com/office/drawing/2014/main" id="{3F8A1E7A-0C00-4E2E-862F-5E8AA6A2CEDC}"/>
              </a:ext>
            </a:extLst>
          </p:cNvPr>
          <p:cNvSpPr txBox="1"/>
          <p:nvPr/>
        </p:nvSpPr>
        <p:spPr>
          <a:xfrm>
            <a:off x="2908619" y="5483379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81" name="文本框 280">
            <a:extLst>
              <a:ext uri="{FF2B5EF4-FFF2-40B4-BE49-F238E27FC236}">
                <a16:creationId xmlns:a16="http://schemas.microsoft.com/office/drawing/2014/main" id="{6E086EDA-FCD2-4F0A-A676-F1FD76F9C722}"/>
              </a:ext>
            </a:extLst>
          </p:cNvPr>
          <p:cNvSpPr txBox="1"/>
          <p:nvPr/>
        </p:nvSpPr>
        <p:spPr>
          <a:xfrm>
            <a:off x="3420962" y="5140834"/>
            <a:ext cx="12195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abbaba</a:t>
            </a:r>
            <a:endParaRPr lang="zh-CN" altLang="en-US" dirty="0"/>
          </a:p>
        </p:txBody>
      </p:sp>
      <p:sp>
        <p:nvSpPr>
          <p:cNvPr id="282" name="文本框 281">
            <a:extLst>
              <a:ext uri="{FF2B5EF4-FFF2-40B4-BE49-F238E27FC236}">
                <a16:creationId xmlns:a16="http://schemas.microsoft.com/office/drawing/2014/main" id="{9554CA5F-EE66-49A7-8D44-CCD75B0DF37C}"/>
              </a:ext>
            </a:extLst>
          </p:cNvPr>
          <p:cNvSpPr txBox="1"/>
          <p:nvPr/>
        </p:nvSpPr>
        <p:spPr>
          <a:xfrm>
            <a:off x="3806801" y="5460938"/>
            <a:ext cx="653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/>
              <a:t>aba</a:t>
            </a:r>
            <a:endParaRPr lang="zh-CN" altLang="en-US" dirty="0"/>
          </a:p>
        </p:txBody>
      </p:sp>
      <p:grpSp>
        <p:nvGrpSpPr>
          <p:cNvPr id="283" name="组合 282">
            <a:extLst>
              <a:ext uri="{FF2B5EF4-FFF2-40B4-BE49-F238E27FC236}">
                <a16:creationId xmlns:a16="http://schemas.microsoft.com/office/drawing/2014/main" id="{6B85800C-738A-48A7-A6F7-FC4583CB802B}"/>
              </a:ext>
            </a:extLst>
          </p:cNvPr>
          <p:cNvGrpSpPr/>
          <p:nvPr/>
        </p:nvGrpSpPr>
        <p:grpSpPr>
          <a:xfrm>
            <a:off x="3658514" y="5737705"/>
            <a:ext cx="1219551" cy="489864"/>
            <a:chOff x="3292815" y="2271715"/>
            <a:chExt cx="1219551" cy="489864"/>
          </a:xfrm>
        </p:grpSpPr>
        <p:cxnSp>
          <p:nvCxnSpPr>
            <p:cNvPr id="284" name="直接箭头连接符 283">
              <a:extLst>
                <a:ext uri="{FF2B5EF4-FFF2-40B4-BE49-F238E27FC236}">
                  <a16:creationId xmlns:a16="http://schemas.microsoft.com/office/drawing/2014/main" id="{EFB3559D-B1DA-4C5D-B10A-1BFA1D3907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5" name="文本框 284">
              <a:extLst>
                <a:ext uri="{FF2B5EF4-FFF2-40B4-BE49-F238E27FC236}">
                  <a16:creationId xmlns:a16="http://schemas.microsoft.com/office/drawing/2014/main" id="{29FBB8CA-63B9-49D8-9213-FE99673E5CB5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1</a:t>
              </a:r>
              <a:endParaRPr lang="zh-CN" altLang="en-US" dirty="0"/>
            </a:p>
          </p:txBody>
        </p:sp>
      </p:grpSp>
      <p:grpSp>
        <p:nvGrpSpPr>
          <p:cNvPr id="286" name="组合 285">
            <a:extLst>
              <a:ext uri="{FF2B5EF4-FFF2-40B4-BE49-F238E27FC236}">
                <a16:creationId xmlns:a16="http://schemas.microsoft.com/office/drawing/2014/main" id="{18B3A0F7-A339-468C-888B-712E19E5B3BD}"/>
              </a:ext>
            </a:extLst>
          </p:cNvPr>
          <p:cNvGrpSpPr/>
          <p:nvPr/>
        </p:nvGrpSpPr>
        <p:grpSpPr>
          <a:xfrm>
            <a:off x="3597699" y="4665677"/>
            <a:ext cx="1219551" cy="512719"/>
            <a:chOff x="3257549" y="1234476"/>
            <a:chExt cx="1219551" cy="512719"/>
          </a:xfrm>
        </p:grpSpPr>
        <p:sp>
          <p:nvSpPr>
            <p:cNvPr id="287" name="文本框 286">
              <a:extLst>
                <a:ext uri="{FF2B5EF4-FFF2-40B4-BE49-F238E27FC236}">
                  <a16:creationId xmlns:a16="http://schemas.microsoft.com/office/drawing/2014/main" id="{08D386EF-D39D-42CD-9FB6-F985A4726FA9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3</a:t>
              </a:r>
              <a:endParaRPr lang="zh-CN" altLang="en-US" dirty="0"/>
            </a:p>
          </p:txBody>
        </p:sp>
        <p:cxnSp>
          <p:nvCxnSpPr>
            <p:cNvPr id="288" name="直接箭头连接符 287">
              <a:extLst>
                <a:ext uri="{FF2B5EF4-FFF2-40B4-BE49-F238E27FC236}">
                  <a16:creationId xmlns:a16="http://schemas.microsoft.com/office/drawing/2014/main" id="{526EEE2F-53B4-4052-A885-7C8F5EBE7EAB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9" name="文本框 288">
            <a:extLst>
              <a:ext uri="{FF2B5EF4-FFF2-40B4-BE49-F238E27FC236}">
                <a16:creationId xmlns:a16="http://schemas.microsoft.com/office/drawing/2014/main" id="{E1C2CC92-E93A-4E12-B94D-51A9E51393F8}"/>
              </a:ext>
            </a:extLst>
          </p:cNvPr>
          <p:cNvSpPr txBox="1"/>
          <p:nvPr/>
        </p:nvSpPr>
        <p:spPr>
          <a:xfrm>
            <a:off x="5428490" y="1737996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第四趟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90" name="文本框 289">
            <a:extLst>
              <a:ext uri="{FF2B5EF4-FFF2-40B4-BE49-F238E27FC236}">
                <a16:creationId xmlns:a16="http://schemas.microsoft.com/office/drawing/2014/main" id="{3430C6A6-E1FB-455A-B3EB-B2389A7A8E15}"/>
              </a:ext>
            </a:extLst>
          </p:cNvPr>
          <p:cNvSpPr txBox="1"/>
          <p:nvPr/>
        </p:nvSpPr>
        <p:spPr>
          <a:xfrm>
            <a:off x="6450771" y="1737996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91" name="文本框 290">
            <a:extLst>
              <a:ext uri="{FF2B5EF4-FFF2-40B4-BE49-F238E27FC236}">
                <a16:creationId xmlns:a16="http://schemas.microsoft.com/office/drawing/2014/main" id="{346F95DE-5F96-4B4D-9B7E-69E49C9A97FF}"/>
              </a:ext>
            </a:extLst>
          </p:cNvPr>
          <p:cNvSpPr txBox="1"/>
          <p:nvPr/>
        </p:nvSpPr>
        <p:spPr>
          <a:xfrm>
            <a:off x="6450771" y="2080541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92" name="文本框 291">
            <a:extLst>
              <a:ext uri="{FF2B5EF4-FFF2-40B4-BE49-F238E27FC236}">
                <a16:creationId xmlns:a16="http://schemas.microsoft.com/office/drawing/2014/main" id="{EFB49C93-BC48-4C83-B834-D8E7C0A18102}"/>
              </a:ext>
            </a:extLst>
          </p:cNvPr>
          <p:cNvSpPr txBox="1"/>
          <p:nvPr/>
        </p:nvSpPr>
        <p:spPr>
          <a:xfrm>
            <a:off x="6963114" y="1737996"/>
            <a:ext cx="12195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abbaba</a:t>
            </a:r>
            <a:endParaRPr lang="zh-CN" altLang="en-US" dirty="0"/>
          </a:p>
        </p:txBody>
      </p:sp>
      <p:sp>
        <p:nvSpPr>
          <p:cNvPr id="293" name="文本框 292">
            <a:extLst>
              <a:ext uri="{FF2B5EF4-FFF2-40B4-BE49-F238E27FC236}">
                <a16:creationId xmlns:a16="http://schemas.microsoft.com/office/drawing/2014/main" id="{2B46610A-B8BD-453F-B39E-4CEBEFA3E9EB}"/>
              </a:ext>
            </a:extLst>
          </p:cNvPr>
          <p:cNvSpPr txBox="1"/>
          <p:nvPr/>
        </p:nvSpPr>
        <p:spPr>
          <a:xfrm>
            <a:off x="7504080" y="2037651"/>
            <a:ext cx="653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/>
              <a:t>aba</a:t>
            </a:r>
            <a:endParaRPr lang="zh-CN" altLang="en-US" dirty="0"/>
          </a:p>
        </p:txBody>
      </p:sp>
      <p:grpSp>
        <p:nvGrpSpPr>
          <p:cNvPr id="294" name="组合 293">
            <a:extLst>
              <a:ext uri="{FF2B5EF4-FFF2-40B4-BE49-F238E27FC236}">
                <a16:creationId xmlns:a16="http://schemas.microsoft.com/office/drawing/2014/main" id="{4E903360-210D-48B6-A0E1-82C6CDA1D4B4}"/>
              </a:ext>
            </a:extLst>
          </p:cNvPr>
          <p:cNvGrpSpPr/>
          <p:nvPr/>
        </p:nvGrpSpPr>
        <p:grpSpPr>
          <a:xfrm>
            <a:off x="7384812" y="2352260"/>
            <a:ext cx="1219551" cy="489864"/>
            <a:chOff x="3292815" y="2271715"/>
            <a:chExt cx="1219551" cy="489864"/>
          </a:xfrm>
        </p:grpSpPr>
        <p:cxnSp>
          <p:nvCxnSpPr>
            <p:cNvPr id="295" name="直接箭头连接符 294">
              <a:extLst>
                <a:ext uri="{FF2B5EF4-FFF2-40B4-BE49-F238E27FC236}">
                  <a16:creationId xmlns:a16="http://schemas.microsoft.com/office/drawing/2014/main" id="{FECF3513-23EB-4069-9434-288A91432B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6" name="文本框 295">
              <a:extLst>
                <a:ext uri="{FF2B5EF4-FFF2-40B4-BE49-F238E27FC236}">
                  <a16:creationId xmlns:a16="http://schemas.microsoft.com/office/drawing/2014/main" id="{A34B3381-6986-46AA-B407-98567E92C166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1</a:t>
              </a:r>
              <a:endParaRPr lang="zh-CN" altLang="en-US" dirty="0"/>
            </a:p>
          </p:txBody>
        </p:sp>
      </p:grpSp>
      <p:grpSp>
        <p:nvGrpSpPr>
          <p:cNvPr id="297" name="组合 296">
            <a:extLst>
              <a:ext uri="{FF2B5EF4-FFF2-40B4-BE49-F238E27FC236}">
                <a16:creationId xmlns:a16="http://schemas.microsoft.com/office/drawing/2014/main" id="{1FB781CF-20B6-48E9-B105-92A41E2BA56A}"/>
              </a:ext>
            </a:extLst>
          </p:cNvPr>
          <p:cNvGrpSpPr/>
          <p:nvPr/>
        </p:nvGrpSpPr>
        <p:grpSpPr>
          <a:xfrm>
            <a:off x="7338123" y="1329138"/>
            <a:ext cx="1219551" cy="512719"/>
            <a:chOff x="3257549" y="1234476"/>
            <a:chExt cx="1219551" cy="512719"/>
          </a:xfrm>
        </p:grpSpPr>
        <p:sp>
          <p:nvSpPr>
            <p:cNvPr id="298" name="文本框 297">
              <a:extLst>
                <a:ext uri="{FF2B5EF4-FFF2-40B4-BE49-F238E27FC236}">
                  <a16:creationId xmlns:a16="http://schemas.microsoft.com/office/drawing/2014/main" id="{533F39CC-844D-461B-A11A-2E31A5D00640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4</a:t>
              </a:r>
              <a:endParaRPr lang="zh-CN" altLang="en-US" dirty="0"/>
            </a:p>
          </p:txBody>
        </p:sp>
        <p:cxnSp>
          <p:nvCxnSpPr>
            <p:cNvPr id="299" name="直接箭头连接符 298">
              <a:extLst>
                <a:ext uri="{FF2B5EF4-FFF2-40B4-BE49-F238E27FC236}">
                  <a16:creationId xmlns:a16="http://schemas.microsoft.com/office/drawing/2014/main" id="{10B3E2AE-9879-437E-BD48-E2BCF30B0FAA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0" name="组合 299">
            <a:extLst>
              <a:ext uri="{FF2B5EF4-FFF2-40B4-BE49-F238E27FC236}">
                <a16:creationId xmlns:a16="http://schemas.microsoft.com/office/drawing/2014/main" id="{2E799F56-95C4-47A7-8972-2DFFC11A9639}"/>
              </a:ext>
            </a:extLst>
          </p:cNvPr>
          <p:cNvGrpSpPr/>
          <p:nvPr/>
        </p:nvGrpSpPr>
        <p:grpSpPr>
          <a:xfrm>
            <a:off x="7558891" y="1343594"/>
            <a:ext cx="1219551" cy="512719"/>
            <a:chOff x="3257549" y="1234476"/>
            <a:chExt cx="1219551" cy="512719"/>
          </a:xfrm>
        </p:grpSpPr>
        <p:sp>
          <p:nvSpPr>
            <p:cNvPr id="301" name="文本框 300">
              <a:extLst>
                <a:ext uri="{FF2B5EF4-FFF2-40B4-BE49-F238E27FC236}">
                  <a16:creationId xmlns:a16="http://schemas.microsoft.com/office/drawing/2014/main" id="{F30EB734-B8C7-47F6-A19F-FBA819DF272A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5</a:t>
              </a:r>
              <a:endParaRPr lang="zh-CN" altLang="en-US" dirty="0"/>
            </a:p>
          </p:txBody>
        </p:sp>
        <p:cxnSp>
          <p:nvCxnSpPr>
            <p:cNvPr id="302" name="直接箭头连接符 301">
              <a:extLst>
                <a:ext uri="{FF2B5EF4-FFF2-40B4-BE49-F238E27FC236}">
                  <a16:creationId xmlns:a16="http://schemas.microsoft.com/office/drawing/2014/main" id="{7CA77ACF-F9CA-4C80-8777-1838E808A6BC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3" name="组合 302">
            <a:extLst>
              <a:ext uri="{FF2B5EF4-FFF2-40B4-BE49-F238E27FC236}">
                <a16:creationId xmlns:a16="http://schemas.microsoft.com/office/drawing/2014/main" id="{AA65A591-F874-4888-8C24-D4B97E413DE3}"/>
              </a:ext>
            </a:extLst>
          </p:cNvPr>
          <p:cNvGrpSpPr/>
          <p:nvPr/>
        </p:nvGrpSpPr>
        <p:grpSpPr>
          <a:xfrm>
            <a:off x="7545127" y="2352260"/>
            <a:ext cx="1219551" cy="489864"/>
            <a:chOff x="3292815" y="2271715"/>
            <a:chExt cx="1219551" cy="489864"/>
          </a:xfrm>
        </p:grpSpPr>
        <p:cxnSp>
          <p:nvCxnSpPr>
            <p:cNvPr id="304" name="直接箭头连接符 303">
              <a:extLst>
                <a:ext uri="{FF2B5EF4-FFF2-40B4-BE49-F238E27FC236}">
                  <a16:creationId xmlns:a16="http://schemas.microsoft.com/office/drawing/2014/main" id="{8F02F270-DFD9-4569-B018-25C1954977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文本框 304">
              <a:extLst>
                <a:ext uri="{FF2B5EF4-FFF2-40B4-BE49-F238E27FC236}">
                  <a16:creationId xmlns:a16="http://schemas.microsoft.com/office/drawing/2014/main" id="{BD039707-EE08-4395-93FF-1029BC45295B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2</a:t>
              </a:r>
              <a:endParaRPr lang="zh-CN" altLang="en-US" dirty="0"/>
            </a:p>
          </p:txBody>
        </p:sp>
      </p:grpSp>
      <p:grpSp>
        <p:nvGrpSpPr>
          <p:cNvPr id="306" name="组合 305">
            <a:extLst>
              <a:ext uri="{FF2B5EF4-FFF2-40B4-BE49-F238E27FC236}">
                <a16:creationId xmlns:a16="http://schemas.microsoft.com/office/drawing/2014/main" id="{049534E3-DC54-4FE4-8D9D-1DE7E8580735}"/>
              </a:ext>
            </a:extLst>
          </p:cNvPr>
          <p:cNvGrpSpPr/>
          <p:nvPr/>
        </p:nvGrpSpPr>
        <p:grpSpPr>
          <a:xfrm>
            <a:off x="7730720" y="1339553"/>
            <a:ext cx="1219551" cy="512719"/>
            <a:chOff x="3257549" y="1234476"/>
            <a:chExt cx="1219551" cy="512719"/>
          </a:xfrm>
        </p:grpSpPr>
        <p:sp>
          <p:nvSpPr>
            <p:cNvPr id="307" name="文本框 306">
              <a:extLst>
                <a:ext uri="{FF2B5EF4-FFF2-40B4-BE49-F238E27FC236}">
                  <a16:creationId xmlns:a16="http://schemas.microsoft.com/office/drawing/2014/main" id="{1C86A02E-788B-410F-B4F8-539C1F084C40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6</a:t>
              </a:r>
              <a:endParaRPr lang="zh-CN" altLang="en-US" dirty="0"/>
            </a:p>
          </p:txBody>
        </p:sp>
        <p:cxnSp>
          <p:nvCxnSpPr>
            <p:cNvPr id="308" name="直接箭头连接符 307">
              <a:extLst>
                <a:ext uri="{FF2B5EF4-FFF2-40B4-BE49-F238E27FC236}">
                  <a16:creationId xmlns:a16="http://schemas.microsoft.com/office/drawing/2014/main" id="{14EB7AA4-62EF-4E37-81DC-3099A69B11EB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组合 308">
            <a:extLst>
              <a:ext uri="{FF2B5EF4-FFF2-40B4-BE49-F238E27FC236}">
                <a16:creationId xmlns:a16="http://schemas.microsoft.com/office/drawing/2014/main" id="{F46CC1A1-B605-4A88-B3A1-0B0DC5B4785F}"/>
              </a:ext>
            </a:extLst>
          </p:cNvPr>
          <p:cNvGrpSpPr/>
          <p:nvPr/>
        </p:nvGrpSpPr>
        <p:grpSpPr>
          <a:xfrm>
            <a:off x="7730721" y="2362949"/>
            <a:ext cx="1219551" cy="489864"/>
            <a:chOff x="3292815" y="2271715"/>
            <a:chExt cx="1219551" cy="489864"/>
          </a:xfrm>
        </p:grpSpPr>
        <p:cxnSp>
          <p:nvCxnSpPr>
            <p:cNvPr id="310" name="直接箭头连接符 309">
              <a:extLst>
                <a:ext uri="{FF2B5EF4-FFF2-40B4-BE49-F238E27FC236}">
                  <a16:creationId xmlns:a16="http://schemas.microsoft.com/office/drawing/2014/main" id="{1725EEB5-2D8D-4DAC-85E5-D6A9D53BAF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1" name="文本框 310">
              <a:extLst>
                <a:ext uri="{FF2B5EF4-FFF2-40B4-BE49-F238E27FC236}">
                  <a16:creationId xmlns:a16="http://schemas.microsoft.com/office/drawing/2014/main" id="{B351F9DC-6FDC-40D7-BBC9-457ABF81A3C0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3</a:t>
              </a:r>
              <a:endParaRPr lang="zh-CN" altLang="en-US" dirty="0"/>
            </a:p>
          </p:txBody>
        </p:sp>
      </p:grpSp>
      <p:grpSp>
        <p:nvGrpSpPr>
          <p:cNvPr id="312" name="组合 311">
            <a:extLst>
              <a:ext uri="{FF2B5EF4-FFF2-40B4-BE49-F238E27FC236}">
                <a16:creationId xmlns:a16="http://schemas.microsoft.com/office/drawing/2014/main" id="{2F6ECE7C-30C6-42DB-BE66-87F398475AA0}"/>
              </a:ext>
            </a:extLst>
          </p:cNvPr>
          <p:cNvGrpSpPr/>
          <p:nvPr/>
        </p:nvGrpSpPr>
        <p:grpSpPr>
          <a:xfrm>
            <a:off x="7941009" y="2377895"/>
            <a:ext cx="1219551" cy="489864"/>
            <a:chOff x="3292815" y="2271715"/>
            <a:chExt cx="1219551" cy="489864"/>
          </a:xfrm>
        </p:grpSpPr>
        <p:cxnSp>
          <p:nvCxnSpPr>
            <p:cNvPr id="313" name="直接箭头连接符 312">
              <a:extLst>
                <a:ext uri="{FF2B5EF4-FFF2-40B4-BE49-F238E27FC236}">
                  <a16:creationId xmlns:a16="http://schemas.microsoft.com/office/drawing/2014/main" id="{189DA5BE-AD7B-4434-8ED0-8807A56CAA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4" name="文本框 313">
              <a:extLst>
                <a:ext uri="{FF2B5EF4-FFF2-40B4-BE49-F238E27FC236}">
                  <a16:creationId xmlns:a16="http://schemas.microsoft.com/office/drawing/2014/main" id="{25BEC1A9-2A14-409D-910A-C7798F0E664E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4</a:t>
              </a:r>
              <a:endParaRPr lang="zh-CN" altLang="en-US" dirty="0"/>
            </a:p>
          </p:txBody>
        </p:sp>
      </p:grpSp>
      <p:grpSp>
        <p:nvGrpSpPr>
          <p:cNvPr id="315" name="组合 314">
            <a:extLst>
              <a:ext uri="{FF2B5EF4-FFF2-40B4-BE49-F238E27FC236}">
                <a16:creationId xmlns:a16="http://schemas.microsoft.com/office/drawing/2014/main" id="{93F3BFEB-7CBC-41B0-BBB0-AD3CD51C3409}"/>
              </a:ext>
            </a:extLst>
          </p:cNvPr>
          <p:cNvGrpSpPr/>
          <p:nvPr/>
        </p:nvGrpSpPr>
        <p:grpSpPr>
          <a:xfrm>
            <a:off x="7902549" y="1352631"/>
            <a:ext cx="1219551" cy="512719"/>
            <a:chOff x="3257549" y="1234476"/>
            <a:chExt cx="1219551" cy="512719"/>
          </a:xfrm>
        </p:grpSpPr>
        <p:sp>
          <p:nvSpPr>
            <p:cNvPr id="316" name="文本框 315">
              <a:extLst>
                <a:ext uri="{FF2B5EF4-FFF2-40B4-BE49-F238E27FC236}">
                  <a16:creationId xmlns:a16="http://schemas.microsoft.com/office/drawing/2014/main" id="{2EB0D982-B6B0-4013-BE20-3870836F2C8B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7</a:t>
              </a:r>
              <a:endParaRPr lang="zh-CN" altLang="en-US" dirty="0"/>
            </a:p>
          </p:txBody>
        </p:sp>
        <p:cxnSp>
          <p:nvCxnSpPr>
            <p:cNvPr id="317" name="直接箭头连接符 316">
              <a:extLst>
                <a:ext uri="{FF2B5EF4-FFF2-40B4-BE49-F238E27FC236}">
                  <a16:creationId xmlns:a16="http://schemas.microsoft.com/office/drawing/2014/main" id="{D67BB1A5-05F0-4E07-8F70-D50A7BC1984A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8" name="文本框 317">
            <a:extLst>
              <a:ext uri="{FF2B5EF4-FFF2-40B4-BE49-F238E27FC236}">
                <a16:creationId xmlns:a16="http://schemas.microsoft.com/office/drawing/2014/main" id="{F62DFA6E-6543-43A9-B65D-F52EA12CDD1E}"/>
              </a:ext>
            </a:extLst>
          </p:cNvPr>
          <p:cNvSpPr txBox="1"/>
          <p:nvPr/>
        </p:nvSpPr>
        <p:spPr>
          <a:xfrm>
            <a:off x="8899526" y="1635350"/>
            <a:ext cx="268648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匹配成功，返回</a:t>
            </a:r>
            <a:r>
              <a:rPr lang="en-US" altLang="zh-CN" b="1" dirty="0" err="1">
                <a:solidFill>
                  <a:srgbClr val="FF0000"/>
                </a:solidFill>
                <a:latin typeface="Times New Roman"/>
                <a:ea typeface="微软雅黑"/>
              </a:rPr>
              <a:t>i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/>
                <a:ea typeface="微软雅黑"/>
              </a:rPr>
              <a:t> = 4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19" name="文本框 318">
            <a:extLst>
              <a:ext uri="{FF2B5EF4-FFF2-40B4-BE49-F238E27FC236}">
                <a16:creationId xmlns:a16="http://schemas.microsoft.com/office/drawing/2014/main" id="{6AB1B2E3-A9AD-4E7F-85FB-02C946177C5A}"/>
              </a:ext>
            </a:extLst>
          </p:cNvPr>
          <p:cNvSpPr txBox="1"/>
          <p:nvPr/>
        </p:nvSpPr>
        <p:spPr>
          <a:xfrm>
            <a:off x="5204227" y="3889517"/>
            <a:ext cx="4125696" cy="2577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dirty="0"/>
              <a:t>从主串</a:t>
            </a:r>
            <a:r>
              <a:rPr lang="en-US" altLang="zh-CN" dirty="0"/>
              <a:t>S</a:t>
            </a:r>
            <a:r>
              <a:rPr lang="zh-CN" altLang="en-US" dirty="0"/>
              <a:t>的第</a:t>
            </a:r>
            <a:r>
              <a:rPr lang="en-US" altLang="zh-CN" dirty="0"/>
              <a:t>pos</a:t>
            </a:r>
            <a:r>
              <a:rPr lang="zh-CN" altLang="en-US" dirty="0"/>
              <a:t>个字符起和模式</a:t>
            </a:r>
            <a:r>
              <a:rPr lang="en-US" altLang="zh-CN" dirty="0"/>
              <a:t>T</a:t>
            </a:r>
            <a:r>
              <a:rPr lang="zh-CN" altLang="en-US" dirty="0"/>
              <a:t>的第一个字符比较</a:t>
            </a:r>
            <a:endParaRPr lang="en-US" altLang="zh-CN" dirty="0"/>
          </a:p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dirty="0"/>
              <a:t>若相等，则继续逐对比较后继字符； 否则从主串的下一个字符起重新和模式</a:t>
            </a:r>
            <a:r>
              <a:rPr lang="en-US" altLang="zh-CN" dirty="0"/>
              <a:t>T</a:t>
            </a:r>
            <a:r>
              <a:rPr lang="zh-CN" altLang="en-US" dirty="0"/>
              <a:t>的第一个字符比较。 </a:t>
            </a:r>
            <a:endParaRPr lang="en-US" altLang="zh-CN" dirty="0"/>
          </a:p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dirty="0"/>
              <a:t>依此类推，直到找到匹配成功，或匹 配失败。</a:t>
            </a:r>
          </a:p>
        </p:txBody>
      </p:sp>
      <p:sp>
        <p:nvSpPr>
          <p:cNvPr id="320" name="文本框 319">
            <a:extLst>
              <a:ext uri="{FF2B5EF4-FFF2-40B4-BE49-F238E27FC236}">
                <a16:creationId xmlns:a16="http://schemas.microsoft.com/office/drawing/2014/main" id="{6D9F4899-2A89-4062-AC79-75C6050A32DB}"/>
              </a:ext>
            </a:extLst>
          </p:cNvPr>
          <p:cNvSpPr txBox="1"/>
          <p:nvPr/>
        </p:nvSpPr>
        <p:spPr>
          <a:xfrm>
            <a:off x="6411955" y="3343988"/>
            <a:ext cx="1642089" cy="4171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/>
              <a:t>【</a:t>
            </a:r>
            <a:r>
              <a:rPr lang="zh-CN" altLang="en-US" dirty="0"/>
              <a:t>基本思想</a:t>
            </a:r>
            <a:r>
              <a:rPr lang="en-US" altLang="zh-CN" dirty="0"/>
              <a:t>】</a:t>
            </a:r>
          </a:p>
        </p:txBody>
      </p:sp>
    </p:spTree>
    <p:extLst>
      <p:ext uri="{BB962C8B-B14F-4D97-AF65-F5344CB8AC3E}">
        <p14:creationId xmlns:p14="http://schemas.microsoft.com/office/powerpoint/2010/main" val="3711911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4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5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9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2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500"/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500"/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0"/>
      <p:bldP spid="225" grpId="0"/>
      <p:bldP spid="231" grpId="0"/>
      <p:bldP spid="232" grpId="0"/>
      <p:bldP spid="233" grpId="0"/>
      <p:bldP spid="255" grpId="0"/>
      <p:bldP spid="256" grpId="0"/>
      <p:bldP spid="257" grpId="0"/>
      <p:bldP spid="258" grpId="0"/>
      <p:bldP spid="259" grpId="0"/>
      <p:bldP spid="278" grpId="0"/>
      <p:bldP spid="279" grpId="0"/>
      <p:bldP spid="280" grpId="0"/>
      <p:bldP spid="281" grpId="0"/>
      <p:bldP spid="282" grpId="0"/>
      <p:bldP spid="289" grpId="0"/>
      <p:bldP spid="290" grpId="0"/>
      <p:bldP spid="291" grpId="0"/>
      <p:bldP spid="292" grpId="0"/>
      <p:bldP spid="293" grpId="0"/>
      <p:bldP spid="318" grpId="0" animBg="1"/>
      <p:bldP spid="32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540897C9-CB76-491D-8FA1-1CD3DB9200BD}"/>
              </a:ext>
            </a:extLst>
          </p:cNvPr>
          <p:cNvGrpSpPr/>
          <p:nvPr/>
        </p:nvGrpSpPr>
        <p:grpSpPr>
          <a:xfrm>
            <a:off x="9983770" y="4880113"/>
            <a:ext cx="2208230" cy="1977886"/>
            <a:chOff x="-568726" y="1936856"/>
            <a:chExt cx="5591946" cy="5008643"/>
          </a:xfrm>
        </p:grpSpPr>
        <p:pic>
          <p:nvPicPr>
            <p:cNvPr id="153" name="图片 152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4A338E56-30D5-47D8-87CD-79A55934C7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154" name="矩形 153">
              <a:extLst>
                <a:ext uri="{FF2B5EF4-FFF2-40B4-BE49-F238E27FC236}">
                  <a16:creationId xmlns:a16="http://schemas.microsoft.com/office/drawing/2014/main" id="{080A6024-BC79-4ACD-B1E1-EE2551D2DC42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5E4B3E5B-B70C-4C46-BBFA-A8313D5AA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4567913"/>
              </p:ext>
            </p:extLst>
          </p:nvPr>
        </p:nvGraphicFramePr>
        <p:xfrm>
          <a:off x="6606785" y="716704"/>
          <a:ext cx="473602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9338">
                  <a:extLst>
                    <a:ext uri="{9D8B030D-6E8A-4147-A177-3AD203B41FA5}">
                      <a16:colId xmlns:a16="http://schemas.microsoft.com/office/drawing/2014/main" val="411758736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798711680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1314695884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3624029498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2973375824"/>
                    </a:ext>
                  </a:extLst>
                </a:gridCol>
                <a:gridCol w="789338">
                  <a:extLst>
                    <a:ext uri="{9D8B030D-6E8A-4147-A177-3AD203B41FA5}">
                      <a16:colId xmlns:a16="http://schemas.microsoft.com/office/drawing/2014/main" val="2092728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185102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6B7C20F1-F351-4E15-A6C1-A6DFD662EFDC}"/>
              </a:ext>
            </a:extLst>
          </p:cNvPr>
          <p:cNvSpPr txBox="1"/>
          <p:nvPr/>
        </p:nvSpPr>
        <p:spPr>
          <a:xfrm>
            <a:off x="7427392" y="363287"/>
            <a:ext cx="3415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i-j+1      i-j+2      ……         </a:t>
            </a:r>
            <a:r>
              <a:rPr lang="en-US" altLang="zh-CN" dirty="0" err="1"/>
              <a:t>i</a:t>
            </a:r>
            <a:r>
              <a:rPr lang="en-US" altLang="zh-CN" dirty="0"/>
              <a:t>  </a:t>
            </a:r>
            <a:endParaRPr lang="zh-CN" altLang="en-US" dirty="0"/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18BFD7DA-7901-43EC-A105-15DBD3EA1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474189"/>
              </p:ext>
            </p:extLst>
          </p:nvPr>
        </p:nvGraphicFramePr>
        <p:xfrm>
          <a:off x="7340979" y="1421838"/>
          <a:ext cx="326206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515">
                  <a:extLst>
                    <a:ext uri="{9D8B030D-6E8A-4147-A177-3AD203B41FA5}">
                      <a16:colId xmlns:a16="http://schemas.microsoft.com/office/drawing/2014/main" val="579991513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2827589929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3055281699"/>
                    </a:ext>
                  </a:extLst>
                </a:gridCol>
                <a:gridCol w="815515">
                  <a:extLst>
                    <a:ext uri="{9D8B030D-6E8A-4147-A177-3AD203B41FA5}">
                      <a16:colId xmlns:a16="http://schemas.microsoft.com/office/drawing/2014/main" val="35495316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387136"/>
                  </a:ext>
                </a:extLst>
              </a:tr>
            </a:tbl>
          </a:graphicData>
        </a:graphic>
      </p:graphicFrame>
      <p:sp>
        <p:nvSpPr>
          <p:cNvPr id="158" name="文本框 157">
            <a:extLst>
              <a:ext uri="{FF2B5EF4-FFF2-40B4-BE49-F238E27FC236}">
                <a16:creationId xmlns:a16="http://schemas.microsoft.com/office/drawing/2014/main" id="{C4C328EB-DDA1-4999-A2C4-10C3CF5E3432}"/>
              </a:ext>
            </a:extLst>
          </p:cNvPr>
          <p:cNvSpPr txBox="1"/>
          <p:nvPr/>
        </p:nvSpPr>
        <p:spPr>
          <a:xfrm>
            <a:off x="7588906" y="1078583"/>
            <a:ext cx="327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             2        ……         j </a:t>
            </a:r>
            <a:endParaRPr lang="zh-CN" altLang="en-US" dirty="0"/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A503954A-00BD-487C-9E3F-26113064A60A}"/>
              </a:ext>
            </a:extLst>
          </p:cNvPr>
          <p:cNvSpPr txBox="1"/>
          <p:nvPr/>
        </p:nvSpPr>
        <p:spPr>
          <a:xfrm>
            <a:off x="6058103" y="690178"/>
            <a:ext cx="462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 </a:t>
            </a:r>
            <a:endParaRPr lang="zh-CN" altLang="en-US" dirty="0"/>
          </a:p>
        </p:txBody>
      </p:sp>
      <p:sp>
        <p:nvSpPr>
          <p:cNvPr id="160" name="文本框 159">
            <a:extLst>
              <a:ext uri="{FF2B5EF4-FFF2-40B4-BE49-F238E27FC236}">
                <a16:creationId xmlns:a16="http://schemas.microsoft.com/office/drawing/2014/main" id="{6A6E0A22-27AD-4F43-A343-EBAD2364ED70}"/>
              </a:ext>
            </a:extLst>
          </p:cNvPr>
          <p:cNvSpPr txBox="1"/>
          <p:nvPr/>
        </p:nvSpPr>
        <p:spPr>
          <a:xfrm>
            <a:off x="6793676" y="1432307"/>
            <a:ext cx="462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 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BFD16E4-3C3D-4BE4-95B4-61DC86823065}"/>
              </a:ext>
            </a:extLst>
          </p:cNvPr>
          <p:cNvSpPr txBox="1"/>
          <p:nvPr/>
        </p:nvSpPr>
        <p:spPr>
          <a:xfrm>
            <a:off x="1505575" y="238913"/>
            <a:ext cx="4203131" cy="50257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4.3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串的模式匹配算法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Text Box 3">
            <a:extLst>
              <a:ext uri="{FF2B5EF4-FFF2-40B4-BE49-F238E27FC236}">
                <a16:creationId xmlns:a16="http://schemas.microsoft.com/office/drawing/2014/main" id="{00D3013B-411B-41CF-B68E-E065B9CCB7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2621" y="1053145"/>
            <a:ext cx="3089037" cy="4501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朴素的模式匹配算法</a:t>
            </a:r>
            <a:endParaRPr lang="zh-CN" altLang="en-US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1980422-30C6-4465-B7AA-A2070969FC13}"/>
              </a:ext>
            </a:extLst>
          </p:cNvPr>
          <p:cNvSpPr txBox="1"/>
          <p:nvPr/>
        </p:nvSpPr>
        <p:spPr>
          <a:xfrm>
            <a:off x="2062621" y="2043307"/>
            <a:ext cx="6719755" cy="4377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int Index( </a:t>
            </a:r>
            <a:r>
              <a:rPr lang="en-US" altLang="zh-CN" dirty="0" err="1"/>
              <a:t>SString</a:t>
            </a:r>
            <a:r>
              <a:rPr lang="en-US" altLang="zh-CN" dirty="0"/>
              <a:t> S, </a:t>
            </a:r>
            <a:r>
              <a:rPr lang="en-US" altLang="zh-CN" dirty="0" err="1"/>
              <a:t>SString</a:t>
            </a:r>
            <a:r>
              <a:rPr lang="en-US" altLang="zh-CN" dirty="0"/>
              <a:t> T, int pos ) { </a:t>
            </a:r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// </a:t>
            </a:r>
            <a:r>
              <a:rPr lang="zh-CN" altLang="en-US" dirty="0"/>
              <a:t>返回子串</a:t>
            </a:r>
            <a:r>
              <a:rPr lang="en-US" altLang="zh-CN" dirty="0"/>
              <a:t>T</a:t>
            </a:r>
            <a:r>
              <a:rPr lang="zh-CN" altLang="en-US" dirty="0"/>
              <a:t>在主串</a:t>
            </a:r>
            <a:r>
              <a:rPr lang="en-US" altLang="zh-CN" dirty="0"/>
              <a:t>S</a:t>
            </a:r>
            <a:r>
              <a:rPr lang="zh-CN" altLang="en-US" dirty="0"/>
              <a:t>中第</a:t>
            </a:r>
            <a:r>
              <a:rPr lang="en-US" altLang="zh-CN" dirty="0"/>
              <a:t>pos</a:t>
            </a:r>
            <a:r>
              <a:rPr lang="zh-CN" altLang="en-US" dirty="0"/>
              <a:t>个字符之后的位置。</a:t>
            </a:r>
            <a:endParaRPr lang="en-US" altLang="zh-CN" dirty="0"/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// </a:t>
            </a:r>
            <a:r>
              <a:rPr lang="zh-CN" altLang="en-US" dirty="0"/>
              <a:t>若不存在，则函数值为</a:t>
            </a:r>
            <a:r>
              <a:rPr lang="en-US" altLang="zh-CN" dirty="0"/>
              <a:t>0</a:t>
            </a:r>
            <a:r>
              <a:rPr lang="zh-CN" altLang="en-US" dirty="0"/>
              <a:t>。其中，</a:t>
            </a:r>
            <a:r>
              <a:rPr lang="en-US" altLang="zh-CN" dirty="0"/>
              <a:t>T</a:t>
            </a:r>
            <a:r>
              <a:rPr lang="zh-CN" altLang="en-US" dirty="0"/>
              <a:t>非空，</a:t>
            </a:r>
            <a:r>
              <a:rPr lang="en-US" altLang="zh-CN" dirty="0"/>
              <a:t>1≤pos≤StrLength(S)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</a:t>
            </a:r>
            <a:r>
              <a:rPr lang="zh-CN" altLang="en-US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= pos;    j = 1; </a:t>
            </a:r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 while ( </a:t>
            </a:r>
            <a:r>
              <a:rPr lang="en-US" altLang="zh-CN" dirty="0" err="1"/>
              <a:t>i</a:t>
            </a:r>
            <a:r>
              <a:rPr lang="en-US" altLang="zh-CN" dirty="0"/>
              <a:t> &lt;= S[0] &amp;&amp; j &lt;= T[0] ) { </a:t>
            </a:r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        if ( S[</a:t>
            </a:r>
            <a:r>
              <a:rPr lang="en-US" altLang="zh-CN" dirty="0" err="1"/>
              <a:t>i</a:t>
            </a:r>
            <a:r>
              <a:rPr lang="en-US" altLang="zh-CN" dirty="0"/>
              <a:t>] == T[j] ) {</a:t>
            </a:r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              ++</a:t>
            </a:r>
            <a:r>
              <a:rPr lang="en-US" altLang="zh-CN" dirty="0" err="1"/>
              <a:t>i</a:t>
            </a:r>
            <a:r>
              <a:rPr lang="en-US" altLang="zh-CN" dirty="0"/>
              <a:t>; </a:t>
            </a:r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              ++j; } // </a:t>
            </a:r>
            <a:r>
              <a:rPr lang="zh-CN" altLang="en-US" dirty="0"/>
              <a:t>继续比较后继字符 </a:t>
            </a:r>
            <a:endParaRPr lang="en-US" altLang="zh-CN" dirty="0"/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        else { </a:t>
            </a:r>
            <a:r>
              <a:rPr lang="en-US" altLang="zh-CN" dirty="0" err="1"/>
              <a:t>i</a:t>
            </a:r>
            <a:r>
              <a:rPr lang="en-US" altLang="zh-CN" dirty="0"/>
              <a:t> = </a:t>
            </a:r>
            <a:r>
              <a:rPr lang="en-US" altLang="zh-CN" dirty="0" err="1"/>
              <a:t>i</a:t>
            </a:r>
            <a:r>
              <a:rPr lang="en-US" altLang="zh-CN" dirty="0"/>
              <a:t> - j + 2; j = 1; } // </a:t>
            </a:r>
            <a:r>
              <a:rPr lang="zh-CN" altLang="en-US" dirty="0"/>
              <a:t>指针后退重新开始匹配 </a:t>
            </a:r>
            <a:endParaRPr lang="en-US" altLang="zh-CN" dirty="0"/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 } </a:t>
            </a:r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if ( j&gt;T[0] )   return </a:t>
            </a:r>
            <a:r>
              <a:rPr lang="en-US" altLang="zh-CN" dirty="0" err="1"/>
              <a:t>i</a:t>
            </a:r>
            <a:r>
              <a:rPr lang="en-US" altLang="zh-CN" dirty="0"/>
              <a:t>-T[0]; </a:t>
            </a:r>
          </a:p>
          <a:p>
            <a:pPr>
              <a:lnSpc>
                <a:spcPct val="130000"/>
              </a:lnSpc>
              <a:buClr>
                <a:srgbClr val="FF0000"/>
              </a:buClr>
            </a:pPr>
            <a:r>
              <a:rPr lang="en-US" altLang="zh-CN" dirty="0"/>
              <a:t>     else   return 0; } // Index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438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8" grpId="0"/>
      <p:bldP spid="159" grpId="0"/>
      <p:bldP spid="160" grpId="0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956"/>
          <p:cNvSpPr/>
          <p:nvPr/>
        </p:nvSpPr>
        <p:spPr>
          <a:xfrm>
            <a:off x="2259498" y="5302348"/>
            <a:ext cx="2159663" cy="29178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lvl="0" algn="l">
              <a:lnSpc>
                <a:spcPts val="1500"/>
              </a:lnSpc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3. </a:t>
            </a:r>
            <a:r>
              <a:rPr kumimoji="0" lang="en-US" altLang="zh-CN" sz="18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StrCopy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(&amp;T,S)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>
            <a:cxnSpLocks/>
            <a:stCxn id="34" idx="16"/>
          </p:cNvCxnSpPr>
          <p:nvPr/>
        </p:nvCxnSpPr>
        <p:spPr>
          <a:xfrm>
            <a:off x="6083550" y="3270674"/>
            <a:ext cx="33351" cy="3276591"/>
          </a:xfrm>
          <a:prstGeom prst="line">
            <a:avLst/>
          </a:prstGeom>
          <a:ln w="9525">
            <a:solidFill>
              <a:srgbClr val="1B436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5637634" y="5426619"/>
            <a:ext cx="947145" cy="958551"/>
            <a:chOff x="5237224" y="4937554"/>
            <a:chExt cx="914912" cy="926470"/>
          </a:xfrm>
          <a:solidFill>
            <a:schemeClr val="bg1"/>
          </a:solidFill>
        </p:grpSpPr>
        <p:sp>
          <p:nvSpPr>
            <p:cNvPr id="65" name="Freeform 1812"/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Rectangle 6"/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1" name="Freeform 7"/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2" name="Rectangle 8"/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3" name="Rectangle 9"/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4" name="Freeform 10"/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1" name="组合 70"/>
          <p:cNvGrpSpPr/>
          <p:nvPr/>
        </p:nvGrpSpPr>
        <p:grpSpPr>
          <a:xfrm>
            <a:off x="5637634" y="2989062"/>
            <a:ext cx="947145" cy="958551"/>
            <a:chOff x="5237226" y="2582137"/>
            <a:chExt cx="914912" cy="926470"/>
          </a:xfrm>
          <a:solidFill>
            <a:schemeClr val="bg1"/>
          </a:solidFill>
        </p:grpSpPr>
        <p:sp>
          <p:nvSpPr>
            <p:cNvPr id="63" name="Freeform 1812"/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443730" y="2786505"/>
              <a:ext cx="478840" cy="491867"/>
              <a:chOff x="5572126" y="3962401"/>
              <a:chExt cx="525448" cy="539750"/>
            </a:xfrm>
            <a:grpFill/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5942000" y="4138623"/>
                <a:ext cx="155574" cy="155576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5637634" y="4207841"/>
            <a:ext cx="947145" cy="958551"/>
            <a:chOff x="5237224" y="3759845"/>
            <a:chExt cx="914912" cy="926470"/>
          </a:xfrm>
          <a:solidFill>
            <a:schemeClr val="bg1"/>
          </a:solidFill>
        </p:grpSpPr>
        <p:sp>
          <p:nvSpPr>
            <p:cNvPr id="64" name="Freeform 1812"/>
            <p:cNvSpPr/>
            <p:nvPr/>
          </p:nvSpPr>
          <p:spPr>
            <a:xfrm>
              <a:off x="5237224" y="3759845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39563" y="3983854"/>
              <a:ext cx="345128" cy="512369"/>
              <a:chOff x="5649914" y="2946401"/>
              <a:chExt cx="360363" cy="534987"/>
            </a:xfrm>
            <a:grpFill/>
          </p:grpSpPr>
          <p:sp>
            <p:nvSpPr>
              <p:cNvPr id="29" name="Freeform 29"/>
              <p:cNvSpPr/>
              <p:nvPr/>
            </p:nvSpPr>
            <p:spPr bwMode="auto">
              <a:xfrm>
                <a:off x="5776914" y="3424238"/>
                <a:ext cx="106363" cy="57150"/>
              </a:xfrm>
              <a:custGeom>
                <a:avLst/>
                <a:gdLst>
                  <a:gd name="T0" fmla="*/ 0 w 74"/>
                  <a:gd name="T1" fmla="*/ 0 h 40"/>
                  <a:gd name="T2" fmla="*/ 37 w 74"/>
                  <a:gd name="T3" fmla="*/ 40 h 40"/>
                  <a:gd name="T4" fmla="*/ 74 w 74"/>
                  <a:gd name="T5" fmla="*/ 0 h 40"/>
                  <a:gd name="T6" fmla="*/ 0 w 74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40">
                    <a:moveTo>
                      <a:pt x="0" y="0"/>
                    </a:moveTo>
                    <a:cubicBezTo>
                      <a:pt x="0" y="22"/>
                      <a:pt x="17" y="40"/>
                      <a:pt x="37" y="40"/>
                    </a:cubicBezTo>
                    <a:cubicBezTo>
                      <a:pt x="57" y="40"/>
                      <a:pt x="74" y="22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5753101" y="3346451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6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6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4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5753101" y="3386138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5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5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3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5649914" y="2946401"/>
                <a:ext cx="360363" cy="385763"/>
              </a:xfrm>
              <a:custGeom>
                <a:avLst/>
                <a:gdLst>
                  <a:gd name="T0" fmla="*/ 250 w 250"/>
                  <a:gd name="T1" fmla="*/ 125 h 268"/>
                  <a:gd name="T2" fmla="*/ 125 w 250"/>
                  <a:gd name="T3" fmla="*/ 0 h 268"/>
                  <a:gd name="T4" fmla="*/ 0 w 250"/>
                  <a:gd name="T5" fmla="*/ 125 h 268"/>
                  <a:gd name="T6" fmla="*/ 72 w 250"/>
                  <a:gd name="T7" fmla="*/ 238 h 268"/>
                  <a:gd name="T8" fmla="*/ 72 w 250"/>
                  <a:gd name="T9" fmla="*/ 244 h 268"/>
                  <a:gd name="T10" fmla="*/ 96 w 250"/>
                  <a:gd name="T11" fmla="*/ 268 h 268"/>
                  <a:gd name="T12" fmla="*/ 154 w 250"/>
                  <a:gd name="T13" fmla="*/ 268 h 268"/>
                  <a:gd name="T14" fmla="*/ 178 w 250"/>
                  <a:gd name="T15" fmla="*/ 244 h 268"/>
                  <a:gd name="T16" fmla="*/ 178 w 250"/>
                  <a:gd name="T17" fmla="*/ 238 h 268"/>
                  <a:gd name="T18" fmla="*/ 250 w 250"/>
                  <a:gd name="T19" fmla="*/ 12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68">
                    <a:moveTo>
                      <a:pt x="250" y="125"/>
                    </a:moveTo>
                    <a:cubicBezTo>
                      <a:pt x="250" y="56"/>
                      <a:pt x="194" y="0"/>
                      <a:pt x="125" y="0"/>
                    </a:cubicBezTo>
                    <a:cubicBezTo>
                      <a:pt x="56" y="0"/>
                      <a:pt x="0" y="56"/>
                      <a:pt x="0" y="125"/>
                    </a:cubicBezTo>
                    <a:cubicBezTo>
                      <a:pt x="0" y="175"/>
                      <a:pt x="30" y="218"/>
                      <a:pt x="72" y="238"/>
                    </a:cubicBezTo>
                    <a:cubicBezTo>
                      <a:pt x="72" y="244"/>
                      <a:pt x="72" y="244"/>
                      <a:pt x="72" y="244"/>
                    </a:cubicBezTo>
                    <a:cubicBezTo>
                      <a:pt x="72" y="257"/>
                      <a:pt x="83" y="268"/>
                      <a:pt x="96" y="268"/>
                    </a:cubicBezTo>
                    <a:cubicBezTo>
                      <a:pt x="154" y="268"/>
                      <a:pt x="154" y="268"/>
                      <a:pt x="154" y="268"/>
                    </a:cubicBezTo>
                    <a:cubicBezTo>
                      <a:pt x="167" y="268"/>
                      <a:pt x="178" y="257"/>
                      <a:pt x="178" y="244"/>
                    </a:cubicBezTo>
                    <a:cubicBezTo>
                      <a:pt x="178" y="238"/>
                      <a:pt x="178" y="238"/>
                      <a:pt x="178" y="238"/>
                    </a:cubicBezTo>
                    <a:cubicBezTo>
                      <a:pt x="221" y="218"/>
                      <a:pt x="250" y="175"/>
                      <a:pt x="250" y="12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6" name="组合 75"/>
          <p:cNvGrpSpPr/>
          <p:nvPr/>
        </p:nvGrpSpPr>
        <p:grpSpPr>
          <a:xfrm>
            <a:off x="1721097" y="3114163"/>
            <a:ext cx="4075301" cy="1062252"/>
            <a:chOff x="1486613" y="2573986"/>
            <a:chExt cx="3937589" cy="1025840"/>
          </a:xfrm>
        </p:grpSpPr>
        <p:sp>
          <p:nvSpPr>
            <p:cNvPr id="66" name="文本框 85"/>
            <p:cNvSpPr txBox="1"/>
            <p:nvPr/>
          </p:nvSpPr>
          <p:spPr>
            <a:xfrm>
              <a:off x="1486613" y="2849205"/>
              <a:ext cx="3937589" cy="750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dirty="0"/>
                <a:t>：</a:t>
              </a:r>
              <a:r>
                <a:rPr lang="en-US" altLang="zh-CN" dirty="0"/>
                <a:t>chars </a:t>
              </a:r>
              <a:r>
                <a:rPr lang="zh-CN" altLang="en-US" dirty="0"/>
                <a:t>是字符串常量。</a:t>
              </a:r>
              <a:endParaRPr lang="en-US" altLang="zh-CN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dirty="0"/>
                <a:t>：生成一个值等于</a:t>
              </a:r>
              <a:r>
                <a:rPr lang="en-US" altLang="zh-CN" dirty="0"/>
                <a:t>chars</a:t>
              </a:r>
              <a:r>
                <a:rPr lang="zh-CN" altLang="en-US" dirty="0"/>
                <a:t>的串</a:t>
              </a:r>
              <a:r>
                <a:rPr lang="en-US" altLang="zh-CN" dirty="0"/>
                <a:t>T</a:t>
              </a:r>
              <a:r>
                <a:rPr lang="zh-CN" altLang="en-US" dirty="0"/>
                <a:t>。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67" name="TextBox 1956"/>
            <p:cNvSpPr/>
            <p:nvPr/>
          </p:nvSpPr>
          <p:spPr>
            <a:xfrm>
              <a:off x="2824468" y="2573986"/>
              <a:ext cx="2379488" cy="281374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r">
                <a:lnSpc>
                  <a:spcPts val="1500"/>
                </a:lnSpc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1. </a:t>
              </a:r>
              <a:r>
                <a:rPr kumimoji="0" lang="en-US" altLang="zh-CN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StrAssign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(&amp;</a:t>
              </a:r>
              <a:r>
                <a:rPr kumimoji="0" lang="en-US" altLang="zh-CN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T,chars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)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6837059" y="3739349"/>
            <a:ext cx="3476086" cy="1505363"/>
            <a:chOff x="2035856" y="4870776"/>
            <a:chExt cx="3319851" cy="1454878"/>
          </a:xfrm>
        </p:grpSpPr>
        <p:sp>
          <p:nvSpPr>
            <p:cNvPr id="68" name="文本框 5"/>
            <p:cNvSpPr txBox="1"/>
            <p:nvPr/>
          </p:nvSpPr>
          <p:spPr>
            <a:xfrm>
              <a:off x="2220789" y="5226435"/>
              <a:ext cx="3134918" cy="1099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dirty="0"/>
                <a:t>：串 </a:t>
              </a:r>
              <a:r>
                <a:rPr lang="en-US" altLang="zh-CN" dirty="0"/>
                <a:t>S </a:t>
              </a:r>
              <a:r>
                <a:rPr lang="zh-CN" altLang="en-US" dirty="0"/>
                <a:t>存在。</a:t>
              </a:r>
              <a:endParaRPr lang="en-US" altLang="zh-CN" dirty="0"/>
            </a:p>
            <a:p>
              <a:pPr marL="0" marR="0" lvl="0" indent="0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dirty="0"/>
                <a:t>：若 </a:t>
              </a:r>
              <a:r>
                <a:rPr lang="en-US" altLang="zh-CN" dirty="0"/>
                <a:t>S </a:t>
              </a:r>
              <a:r>
                <a:rPr lang="zh-CN" altLang="en-US" dirty="0"/>
                <a:t>为空串，则返 回</a:t>
              </a:r>
              <a:r>
                <a:rPr lang="en-US" altLang="zh-CN" dirty="0"/>
                <a:t>TRUE</a:t>
              </a:r>
              <a:r>
                <a:rPr lang="zh-CN" altLang="en-US" dirty="0"/>
                <a:t>，否则返回 </a:t>
              </a:r>
              <a:r>
                <a:rPr lang="en-US" altLang="zh-CN" dirty="0"/>
                <a:t>FALSE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69" name="TextBox 1956"/>
            <p:cNvSpPr/>
            <p:nvPr/>
          </p:nvSpPr>
          <p:spPr>
            <a:xfrm>
              <a:off x="2035856" y="4870776"/>
              <a:ext cx="2364051" cy="40255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2. </a:t>
              </a:r>
              <a:r>
                <a:rPr kumimoji="0" lang="en-US" altLang="zh-CN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StrEmpty</a:t>
              </a:r>
              <a:r>
                <a:rPr lang="en-US" altLang="zh-CN" b="1" dirty="0">
                  <a:solidFill>
                    <a:srgbClr val="000000"/>
                  </a:solidFill>
                  <a:latin typeface="Times New Roman"/>
                  <a:ea typeface="微软雅黑"/>
                  <a:cs typeface="+mn-ea"/>
                  <a:sym typeface="+mn-lt"/>
                </a:rPr>
                <a:t>(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S)</a:t>
              </a: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F188B3A4-95D3-424B-BD79-AF62D2718D50}"/>
              </a:ext>
            </a:extLst>
          </p:cNvPr>
          <p:cNvGrpSpPr/>
          <p:nvPr/>
        </p:nvGrpSpPr>
        <p:grpSpPr>
          <a:xfrm>
            <a:off x="1269701" y="313663"/>
            <a:ext cx="4203131" cy="1060562"/>
            <a:chOff x="716110" y="187653"/>
            <a:chExt cx="4203131" cy="1060562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54F91381-343B-4562-A76A-4C30951A0DD9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 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串的定义与操作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2C05D6F9-91CD-4946-ABE0-9394A8E42C73}"/>
                </a:ext>
              </a:extLst>
            </p:cNvPr>
            <p:cNvSpPr txBox="1"/>
            <p:nvPr/>
          </p:nvSpPr>
          <p:spPr>
            <a:xfrm>
              <a:off x="1167506" y="848105"/>
              <a:ext cx="35185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4.1.2. 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串的抽象数据类型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id="{47CC5F4D-6C2D-4D55-9560-9C7DD8D35423}"/>
              </a:ext>
            </a:extLst>
          </p:cNvPr>
          <p:cNvSpPr txBox="1"/>
          <p:nvPr/>
        </p:nvSpPr>
        <p:spPr>
          <a:xfrm>
            <a:off x="2420619" y="1445199"/>
            <a:ext cx="7565728" cy="1134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/>
              <a:t>ADT String {</a:t>
            </a:r>
          </a:p>
          <a:p>
            <a:pPr>
              <a:lnSpc>
                <a:spcPct val="130000"/>
              </a:lnSpc>
            </a:pPr>
            <a:r>
              <a:rPr lang="en-US" altLang="zh-CN" dirty="0"/>
              <a:t>      </a:t>
            </a:r>
            <a:r>
              <a:rPr lang="zh-CN" altLang="en-US" dirty="0"/>
              <a:t>数据对象：</a:t>
            </a:r>
            <a:r>
              <a:rPr lang="en-US" altLang="zh-CN" dirty="0"/>
              <a:t>D</a:t>
            </a:r>
            <a:r>
              <a:rPr lang="zh-CN" altLang="en-US" dirty="0"/>
              <a:t>＝</a:t>
            </a:r>
            <a:r>
              <a:rPr lang="en-US" altLang="zh-CN" dirty="0"/>
              <a:t>{ a</a:t>
            </a:r>
            <a:r>
              <a:rPr lang="en-US" altLang="zh-CN" baseline="-25000" dirty="0"/>
              <a:t>i</a:t>
            </a:r>
            <a:r>
              <a:rPr lang="en-US" altLang="zh-CN" dirty="0"/>
              <a:t> | a</a:t>
            </a:r>
            <a:r>
              <a:rPr lang="en-US" altLang="zh-CN" baseline="-25000" dirty="0"/>
              <a:t>i</a:t>
            </a:r>
            <a:r>
              <a:rPr lang="en-US" altLang="zh-CN" dirty="0"/>
              <a:t> ∈</a:t>
            </a:r>
            <a:r>
              <a:rPr lang="en-US" altLang="zh-CN" dirty="0" err="1"/>
              <a:t>CharacterSet</a:t>
            </a:r>
            <a:r>
              <a:rPr lang="en-US" altLang="zh-CN" dirty="0"/>
              <a:t>, </a:t>
            </a:r>
            <a:r>
              <a:rPr lang="en-US" altLang="zh-CN" dirty="0" err="1"/>
              <a:t>i</a:t>
            </a:r>
            <a:r>
              <a:rPr lang="en-US" altLang="zh-CN" dirty="0"/>
              <a:t>=1, 2, ..., n, n≥0 } </a:t>
            </a:r>
          </a:p>
          <a:p>
            <a:pPr>
              <a:lnSpc>
                <a:spcPct val="130000"/>
              </a:lnSpc>
            </a:pPr>
            <a:r>
              <a:rPr lang="en-US" altLang="zh-CN" dirty="0"/>
              <a:t>      </a:t>
            </a:r>
            <a:r>
              <a:rPr lang="zh-CN" altLang="en-US" dirty="0"/>
              <a:t>数据关系：</a:t>
            </a:r>
            <a:r>
              <a:rPr lang="en-US" altLang="zh-CN" dirty="0"/>
              <a:t>R1 </a:t>
            </a:r>
            <a:r>
              <a:rPr lang="zh-CN" altLang="en-US" dirty="0"/>
              <a:t>＝ </a:t>
            </a:r>
            <a:r>
              <a:rPr lang="en-US" altLang="zh-CN" dirty="0"/>
              <a:t>{ &lt; a</a:t>
            </a:r>
            <a:r>
              <a:rPr lang="en-US" altLang="zh-CN" baseline="-25000" dirty="0"/>
              <a:t>i</a:t>
            </a:r>
            <a:r>
              <a:rPr lang="en-US" altLang="zh-CN" dirty="0"/>
              <a:t>-1, a</a:t>
            </a:r>
            <a:r>
              <a:rPr lang="en-US" altLang="zh-CN" baseline="-25000" dirty="0"/>
              <a:t>i</a:t>
            </a:r>
            <a:r>
              <a:rPr lang="en-US" altLang="zh-CN" dirty="0"/>
              <a:t> &gt; | a</a:t>
            </a:r>
            <a:r>
              <a:rPr lang="en-US" altLang="zh-CN" baseline="-25000" dirty="0"/>
              <a:t>i</a:t>
            </a:r>
            <a:r>
              <a:rPr lang="en-US" altLang="zh-CN" dirty="0"/>
              <a:t>-1, a</a:t>
            </a:r>
            <a:r>
              <a:rPr lang="en-US" altLang="zh-CN" baseline="-25000" dirty="0"/>
              <a:t>i</a:t>
            </a:r>
            <a:r>
              <a:rPr lang="en-US" altLang="zh-CN" dirty="0"/>
              <a:t>∈D, </a:t>
            </a:r>
            <a:r>
              <a:rPr lang="en-US" altLang="zh-CN" dirty="0" err="1"/>
              <a:t>i</a:t>
            </a:r>
            <a:r>
              <a:rPr lang="en-US" altLang="zh-CN" dirty="0"/>
              <a:t>=2, ..., n }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A914A05E-2490-4122-91FA-AFB1A1E7A917}"/>
              </a:ext>
            </a:extLst>
          </p:cNvPr>
          <p:cNvSpPr txBox="1"/>
          <p:nvPr/>
        </p:nvSpPr>
        <p:spPr>
          <a:xfrm>
            <a:off x="2751093" y="2569711"/>
            <a:ext cx="16331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基本操作：</a:t>
            </a:r>
            <a:endParaRPr lang="zh-CN" altLang="en-US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E537FD31-87D9-4444-9985-576C69C4CB41}"/>
              </a:ext>
            </a:extLst>
          </p:cNvPr>
          <p:cNvSpPr txBox="1"/>
          <p:nvPr/>
        </p:nvSpPr>
        <p:spPr>
          <a:xfrm>
            <a:off x="2493611" y="5535474"/>
            <a:ext cx="3697846" cy="777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初始条件</a:t>
            </a:r>
            <a:r>
              <a:rPr lang="zh-CN" altLang="en-US" dirty="0"/>
              <a:t>：串 </a:t>
            </a:r>
            <a:r>
              <a:rPr lang="en-US" altLang="zh-CN" dirty="0"/>
              <a:t>S </a:t>
            </a:r>
            <a:r>
              <a:rPr lang="zh-CN" altLang="en-US" dirty="0"/>
              <a:t>存在。</a:t>
            </a:r>
            <a:endParaRPr lang="en-US" altLang="zh-CN" dirty="0"/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操作结果</a:t>
            </a:r>
            <a:r>
              <a:rPr lang="zh-CN" altLang="en-US" dirty="0"/>
              <a:t>：由串 </a:t>
            </a:r>
            <a:r>
              <a:rPr lang="en-US" altLang="zh-CN" dirty="0"/>
              <a:t>S </a:t>
            </a:r>
            <a:r>
              <a:rPr lang="zh-CN" altLang="en-US" dirty="0"/>
              <a:t>复制得串 </a:t>
            </a:r>
            <a:r>
              <a:rPr lang="en-US" altLang="zh-CN" dirty="0"/>
              <a:t>T</a:t>
            </a:r>
            <a:r>
              <a:rPr lang="zh-CN" altLang="en-US" dirty="0"/>
              <a:t>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微软雅黑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0" grpId="0"/>
      <p:bldP spid="61" grpId="0"/>
      <p:bldP spid="7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1822" y="824725"/>
            <a:ext cx="3089037" cy="4501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</a:pPr>
            <a:r>
              <a:rPr lang="zh-CN" altLang="en-US" sz="2000" dirty="0">
                <a:ea typeface="微软雅黑" panose="020B0503020204020204" pitchFamily="34" charset="-122"/>
              </a:rPr>
              <a:t>朴素算法的特点</a:t>
            </a:r>
            <a:endParaRPr lang="zh-CN" altLang="en-US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3F20343-2EAF-4313-8F39-CBC8DD88BB8A}"/>
              </a:ext>
            </a:extLst>
          </p:cNvPr>
          <p:cNvSpPr txBox="1"/>
          <p:nvPr/>
        </p:nvSpPr>
        <p:spPr>
          <a:xfrm>
            <a:off x="5961822" y="1757363"/>
            <a:ext cx="28939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算法简单，易于理解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8E99E50-2197-4413-9A5C-06BC74C04837}"/>
              </a:ext>
            </a:extLst>
          </p:cNvPr>
          <p:cNvSpPr txBox="1"/>
          <p:nvPr/>
        </p:nvSpPr>
        <p:spPr>
          <a:xfrm>
            <a:off x="5045441" y="1757363"/>
            <a:ext cx="1024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b="1" dirty="0">
                <a:solidFill>
                  <a:srgbClr val="FF0000"/>
                </a:solidFill>
              </a:rPr>
              <a:t>优点：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8F3CC93-02AE-46FC-9F46-B65F1FF2DB9B}"/>
              </a:ext>
            </a:extLst>
          </p:cNvPr>
          <p:cNvSpPr txBox="1"/>
          <p:nvPr/>
        </p:nvSpPr>
        <p:spPr>
          <a:xfrm>
            <a:off x="5961822" y="2250104"/>
            <a:ext cx="5163378" cy="1289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效率不高，主要原因是执行中主串指针</a:t>
            </a:r>
            <a:r>
              <a:rPr lang="en-US" altLang="zh-CN" dirty="0" err="1"/>
              <a:t>i</a:t>
            </a:r>
            <a:r>
              <a:rPr lang="zh-CN" altLang="en-US" dirty="0"/>
              <a:t>有回溯，一旦比较不等， 要将</a:t>
            </a:r>
            <a:r>
              <a:rPr lang="en-US" altLang="zh-CN" dirty="0" err="1"/>
              <a:t>i</a:t>
            </a:r>
            <a:r>
              <a:rPr lang="zh-CN" altLang="en-US" dirty="0"/>
              <a:t>向左回退若干字符，从模式串的开头重新开始比较。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E89ECC9-B77A-42B8-9B43-56E259A38E11}"/>
              </a:ext>
            </a:extLst>
          </p:cNvPr>
          <p:cNvSpPr txBox="1"/>
          <p:nvPr/>
        </p:nvSpPr>
        <p:spPr>
          <a:xfrm>
            <a:off x="5045441" y="2325696"/>
            <a:ext cx="10051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b="1" dirty="0">
                <a:solidFill>
                  <a:srgbClr val="FF0000"/>
                </a:solidFill>
              </a:rPr>
              <a:t>缺点：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3F5D6-CBBE-41A8-BB22-B465F239A116}"/>
              </a:ext>
            </a:extLst>
          </p:cNvPr>
          <p:cNvSpPr txBox="1"/>
          <p:nvPr/>
        </p:nvSpPr>
        <p:spPr>
          <a:xfrm>
            <a:off x="5107057" y="3663225"/>
            <a:ext cx="6018143" cy="128971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在最坏的情况下</a:t>
            </a:r>
            <a:r>
              <a:rPr lang="zh-CN" altLang="en-US" dirty="0"/>
              <a:t>，每趟比较都是最后一个字符出现不等，最多比较 </a:t>
            </a:r>
            <a:r>
              <a:rPr lang="en-US" altLang="zh-CN" dirty="0"/>
              <a:t>n</a:t>
            </a:r>
            <a:r>
              <a:rPr lang="zh-CN" altLang="en-US" dirty="0"/>
              <a:t>－</a:t>
            </a:r>
            <a:r>
              <a:rPr lang="en-US" altLang="zh-CN" dirty="0"/>
              <a:t>m</a:t>
            </a:r>
            <a:r>
              <a:rPr lang="zh-CN" altLang="en-US" dirty="0"/>
              <a:t>＋</a:t>
            </a:r>
            <a:r>
              <a:rPr lang="en-US" altLang="zh-CN" dirty="0"/>
              <a:t>1</a:t>
            </a:r>
            <a:r>
              <a:rPr lang="zh-CN" altLang="en-US" dirty="0"/>
              <a:t>趟，总比较次数为</a:t>
            </a:r>
            <a:r>
              <a:rPr lang="en-US" altLang="zh-CN" dirty="0"/>
              <a:t>m*(n</a:t>
            </a:r>
            <a:r>
              <a:rPr lang="zh-CN" altLang="en-US" dirty="0"/>
              <a:t>－</a:t>
            </a:r>
            <a:r>
              <a:rPr lang="en-US" altLang="zh-CN" dirty="0"/>
              <a:t>m</a:t>
            </a:r>
            <a:r>
              <a:rPr lang="zh-CN" altLang="en-US" dirty="0"/>
              <a:t>＋</a:t>
            </a:r>
            <a:r>
              <a:rPr lang="en-US" altLang="zh-CN" dirty="0"/>
              <a:t>1)</a:t>
            </a:r>
            <a:r>
              <a:rPr lang="zh-CN" altLang="en-US" dirty="0"/>
              <a:t>，由于在一般情况下</a:t>
            </a:r>
            <a:r>
              <a:rPr lang="en-US" altLang="zh-CN" dirty="0"/>
              <a:t>m </a:t>
            </a:r>
            <a:r>
              <a:rPr lang="zh-CN" altLang="en-US" dirty="0"/>
              <a:t>＜＜</a:t>
            </a:r>
            <a:r>
              <a:rPr lang="en-US" altLang="zh-CN" dirty="0"/>
              <a:t>n</a:t>
            </a:r>
            <a:r>
              <a:rPr lang="zh-CN" altLang="en-US" dirty="0"/>
              <a:t>，所以</a:t>
            </a:r>
            <a:r>
              <a:rPr lang="zh-CN" altLang="en-US" dirty="0">
                <a:solidFill>
                  <a:srgbClr val="FF0000"/>
                </a:solidFill>
              </a:rPr>
              <a:t>算法运行时间为</a:t>
            </a:r>
            <a:r>
              <a:rPr lang="en-US" altLang="zh-CN" dirty="0">
                <a:solidFill>
                  <a:srgbClr val="FF0000"/>
                </a:solidFill>
              </a:rPr>
              <a:t>O(m*n)</a:t>
            </a:r>
            <a:r>
              <a:rPr lang="zh-CN" altLang="en-US" dirty="0"/>
              <a:t>。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73FE610-9EF5-45B9-8D5A-7C4DB5AC90FC}"/>
              </a:ext>
            </a:extLst>
          </p:cNvPr>
          <p:cNvSpPr txBox="1"/>
          <p:nvPr/>
        </p:nvSpPr>
        <p:spPr>
          <a:xfrm>
            <a:off x="5107057" y="5076346"/>
            <a:ext cx="5900858" cy="12890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例如：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主串 </a:t>
            </a:r>
            <a:r>
              <a:rPr lang="en-US" altLang="zh-CN" dirty="0"/>
              <a:t>= “0000000000000000000000000000000000000001” 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模式串 </a:t>
            </a:r>
            <a:r>
              <a:rPr lang="en-US" altLang="zh-CN" dirty="0"/>
              <a:t>= “00000001”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29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  <p:bldP spid="14" grpId="0"/>
      <p:bldP spid="2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组合 227">
            <a:extLst>
              <a:ext uri="{FF2B5EF4-FFF2-40B4-BE49-F238E27FC236}">
                <a16:creationId xmlns:a16="http://schemas.microsoft.com/office/drawing/2014/main" id="{8635E431-DF56-43B2-8D7A-9F1728DCC0BF}"/>
              </a:ext>
            </a:extLst>
          </p:cNvPr>
          <p:cNvGrpSpPr/>
          <p:nvPr/>
        </p:nvGrpSpPr>
        <p:grpSpPr>
          <a:xfrm>
            <a:off x="9684720" y="4433539"/>
            <a:ext cx="2507968" cy="2424460"/>
            <a:chOff x="-568726" y="1936856"/>
            <a:chExt cx="5591946" cy="5008643"/>
          </a:xfrm>
        </p:grpSpPr>
        <p:pic>
          <p:nvPicPr>
            <p:cNvPr id="229" name="图片 228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FAA7DE27-484B-4B14-8A7B-B179F7BF78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230" name="矩形 229">
              <a:extLst>
                <a:ext uri="{FF2B5EF4-FFF2-40B4-BE49-F238E27FC236}">
                  <a16:creationId xmlns:a16="http://schemas.microsoft.com/office/drawing/2014/main" id="{CDA53CAE-D312-48BE-83A7-2C4FAC7E45AC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29" name="组合 128">
            <a:extLst>
              <a:ext uri="{FF2B5EF4-FFF2-40B4-BE49-F238E27FC236}">
                <a16:creationId xmlns:a16="http://schemas.microsoft.com/office/drawing/2014/main" id="{4093FF63-4D36-4B8E-A27C-A52549CA8372}"/>
              </a:ext>
            </a:extLst>
          </p:cNvPr>
          <p:cNvGrpSpPr/>
          <p:nvPr/>
        </p:nvGrpSpPr>
        <p:grpSpPr>
          <a:xfrm>
            <a:off x="1505575" y="238913"/>
            <a:ext cx="4203131" cy="1113718"/>
            <a:chOff x="716110" y="187653"/>
            <a:chExt cx="4203131" cy="1113718"/>
          </a:xfrm>
        </p:grpSpPr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C2404719-8952-4C67-85F4-A4CF60BF85E6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4.3 </a:t>
              </a:r>
              <a:r>
                <a:rPr lang="zh-CN" altLang="en-US" sz="2400" b="1" dirty="0">
                  <a:solidFill>
                    <a:srgbClr val="000000"/>
                  </a:solidFill>
                  <a:cs typeface="+mn-ea"/>
                  <a:sym typeface="+mn-lt"/>
                </a:rPr>
                <a:t>串的模式匹配算法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88C7EBD6-F4FC-484B-93C5-F108516FE69A}"/>
                </a:ext>
              </a:extLst>
            </p:cNvPr>
            <p:cNvSpPr txBox="1"/>
            <p:nvPr/>
          </p:nvSpPr>
          <p:spPr>
            <a:xfrm>
              <a:off x="1167507" y="848105"/>
              <a:ext cx="1372638" cy="4532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b="1" dirty="0"/>
                <a:t>KMP</a:t>
              </a:r>
              <a:r>
                <a:rPr lang="zh-CN" altLang="en-US" sz="2000" b="1" dirty="0"/>
                <a:t>算法 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78" name="文本框 277">
            <a:extLst>
              <a:ext uri="{FF2B5EF4-FFF2-40B4-BE49-F238E27FC236}">
                <a16:creationId xmlns:a16="http://schemas.microsoft.com/office/drawing/2014/main" id="{36BCBA99-122A-499E-B49F-2561E845A5D6}"/>
              </a:ext>
            </a:extLst>
          </p:cNvPr>
          <p:cNvSpPr txBox="1"/>
          <p:nvPr/>
        </p:nvSpPr>
        <p:spPr>
          <a:xfrm>
            <a:off x="2069335" y="5083897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Times New Roman"/>
                <a:ea typeface="微软雅黑"/>
              </a:rPr>
              <a:t>二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9" name="文本框 278">
            <a:extLst>
              <a:ext uri="{FF2B5EF4-FFF2-40B4-BE49-F238E27FC236}">
                <a16:creationId xmlns:a16="http://schemas.microsoft.com/office/drawing/2014/main" id="{AEE472AC-5AAF-454A-B729-9AEE4FC364D5}"/>
              </a:ext>
            </a:extLst>
          </p:cNvPr>
          <p:cNvSpPr txBox="1"/>
          <p:nvPr/>
        </p:nvSpPr>
        <p:spPr>
          <a:xfrm>
            <a:off x="3091616" y="5083897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80" name="文本框 279">
            <a:extLst>
              <a:ext uri="{FF2B5EF4-FFF2-40B4-BE49-F238E27FC236}">
                <a16:creationId xmlns:a16="http://schemas.microsoft.com/office/drawing/2014/main" id="{3F8A1E7A-0C00-4E2E-862F-5E8AA6A2CEDC}"/>
              </a:ext>
            </a:extLst>
          </p:cNvPr>
          <p:cNvSpPr txBox="1"/>
          <p:nvPr/>
        </p:nvSpPr>
        <p:spPr>
          <a:xfrm>
            <a:off x="3091616" y="5426442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81" name="文本框 280">
            <a:extLst>
              <a:ext uri="{FF2B5EF4-FFF2-40B4-BE49-F238E27FC236}">
                <a16:creationId xmlns:a16="http://schemas.microsoft.com/office/drawing/2014/main" id="{6E086EDA-FCD2-4F0A-A676-F1FD76F9C722}"/>
              </a:ext>
            </a:extLst>
          </p:cNvPr>
          <p:cNvSpPr txBox="1"/>
          <p:nvPr/>
        </p:nvSpPr>
        <p:spPr>
          <a:xfrm>
            <a:off x="3603959" y="5083897"/>
            <a:ext cx="12195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abbaba</a:t>
            </a:r>
            <a:endParaRPr lang="zh-CN" altLang="en-US" dirty="0"/>
          </a:p>
        </p:txBody>
      </p:sp>
      <p:sp>
        <p:nvSpPr>
          <p:cNvPr id="282" name="文本框 281">
            <a:extLst>
              <a:ext uri="{FF2B5EF4-FFF2-40B4-BE49-F238E27FC236}">
                <a16:creationId xmlns:a16="http://schemas.microsoft.com/office/drawing/2014/main" id="{9554CA5F-EE66-49A7-8D44-CCD75B0DF37C}"/>
              </a:ext>
            </a:extLst>
          </p:cNvPr>
          <p:cNvSpPr txBox="1"/>
          <p:nvPr/>
        </p:nvSpPr>
        <p:spPr>
          <a:xfrm>
            <a:off x="3989798" y="5404001"/>
            <a:ext cx="653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/>
              <a:t>aba</a:t>
            </a:r>
            <a:endParaRPr lang="zh-CN" altLang="en-US" dirty="0"/>
          </a:p>
        </p:txBody>
      </p:sp>
      <p:grpSp>
        <p:nvGrpSpPr>
          <p:cNvPr id="283" name="组合 282">
            <a:extLst>
              <a:ext uri="{FF2B5EF4-FFF2-40B4-BE49-F238E27FC236}">
                <a16:creationId xmlns:a16="http://schemas.microsoft.com/office/drawing/2014/main" id="{6B85800C-738A-48A7-A6F7-FC4583CB802B}"/>
              </a:ext>
            </a:extLst>
          </p:cNvPr>
          <p:cNvGrpSpPr/>
          <p:nvPr/>
        </p:nvGrpSpPr>
        <p:grpSpPr>
          <a:xfrm>
            <a:off x="3841511" y="5680768"/>
            <a:ext cx="1219551" cy="489864"/>
            <a:chOff x="3292815" y="2271715"/>
            <a:chExt cx="1219551" cy="489864"/>
          </a:xfrm>
        </p:grpSpPr>
        <p:cxnSp>
          <p:nvCxnSpPr>
            <p:cNvPr id="284" name="直接箭头连接符 283">
              <a:extLst>
                <a:ext uri="{FF2B5EF4-FFF2-40B4-BE49-F238E27FC236}">
                  <a16:creationId xmlns:a16="http://schemas.microsoft.com/office/drawing/2014/main" id="{EFB3559D-B1DA-4C5D-B10A-1BFA1D3907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5" name="文本框 284">
              <a:extLst>
                <a:ext uri="{FF2B5EF4-FFF2-40B4-BE49-F238E27FC236}">
                  <a16:creationId xmlns:a16="http://schemas.microsoft.com/office/drawing/2014/main" id="{29FBB8CA-63B9-49D8-9213-FE99673E5CB5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1</a:t>
              </a:r>
              <a:endParaRPr lang="zh-CN" altLang="en-US" dirty="0"/>
            </a:p>
          </p:txBody>
        </p:sp>
      </p:grpSp>
      <p:grpSp>
        <p:nvGrpSpPr>
          <p:cNvPr id="286" name="组合 285">
            <a:extLst>
              <a:ext uri="{FF2B5EF4-FFF2-40B4-BE49-F238E27FC236}">
                <a16:creationId xmlns:a16="http://schemas.microsoft.com/office/drawing/2014/main" id="{18B3A0F7-A339-468C-888B-712E19E5B3BD}"/>
              </a:ext>
            </a:extLst>
          </p:cNvPr>
          <p:cNvGrpSpPr/>
          <p:nvPr/>
        </p:nvGrpSpPr>
        <p:grpSpPr>
          <a:xfrm>
            <a:off x="3780696" y="4608740"/>
            <a:ext cx="1219551" cy="512719"/>
            <a:chOff x="3257549" y="1234476"/>
            <a:chExt cx="1219551" cy="512719"/>
          </a:xfrm>
        </p:grpSpPr>
        <p:sp>
          <p:nvSpPr>
            <p:cNvPr id="287" name="文本框 286">
              <a:extLst>
                <a:ext uri="{FF2B5EF4-FFF2-40B4-BE49-F238E27FC236}">
                  <a16:creationId xmlns:a16="http://schemas.microsoft.com/office/drawing/2014/main" id="{08D386EF-D39D-42CD-9FB6-F985A4726FA9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3</a:t>
              </a:r>
              <a:endParaRPr lang="zh-CN" altLang="en-US" dirty="0"/>
            </a:p>
          </p:txBody>
        </p:sp>
        <p:cxnSp>
          <p:nvCxnSpPr>
            <p:cNvPr id="288" name="直接箭头连接符 287">
              <a:extLst>
                <a:ext uri="{FF2B5EF4-FFF2-40B4-BE49-F238E27FC236}">
                  <a16:creationId xmlns:a16="http://schemas.microsoft.com/office/drawing/2014/main" id="{526EEE2F-53B4-4052-A885-7C8F5EBE7EAB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9" name="文本框 318">
            <a:extLst>
              <a:ext uri="{FF2B5EF4-FFF2-40B4-BE49-F238E27FC236}">
                <a16:creationId xmlns:a16="http://schemas.microsoft.com/office/drawing/2014/main" id="{6AB1B2E3-A9AD-4E7F-85FB-02C946177C5A}"/>
              </a:ext>
            </a:extLst>
          </p:cNvPr>
          <p:cNvSpPr txBox="1"/>
          <p:nvPr/>
        </p:nvSpPr>
        <p:spPr>
          <a:xfrm>
            <a:off x="1894133" y="1323156"/>
            <a:ext cx="7629146" cy="1137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en-US" altLang="zh-CN" dirty="0"/>
              <a:t>D. E. Knuth</a:t>
            </a:r>
            <a:r>
              <a:rPr lang="zh-CN" altLang="en-US" dirty="0"/>
              <a:t>与</a:t>
            </a:r>
            <a:r>
              <a:rPr lang="en-US" altLang="zh-CN" dirty="0"/>
              <a:t>J. H. Morris</a:t>
            </a:r>
            <a:r>
              <a:rPr lang="zh-CN" altLang="en-US" dirty="0"/>
              <a:t>和 </a:t>
            </a:r>
            <a:r>
              <a:rPr lang="en-US" altLang="zh-CN" dirty="0"/>
              <a:t>V. R. Pratt</a:t>
            </a:r>
            <a:r>
              <a:rPr lang="zh-CN" altLang="en-US" dirty="0"/>
              <a:t>同时发现的，故简称为 </a:t>
            </a:r>
            <a:r>
              <a:rPr lang="en-US" altLang="zh-CN" dirty="0"/>
              <a:t>KMP</a:t>
            </a:r>
            <a:r>
              <a:rPr lang="zh-CN" altLang="en-US" dirty="0"/>
              <a:t>算法</a:t>
            </a:r>
            <a:endParaRPr lang="en-US" altLang="zh-CN" dirty="0"/>
          </a:p>
          <a:p>
            <a:pPr marL="285750" indent="-285750">
              <a:lnSpc>
                <a:spcPct val="130000"/>
              </a:lnSpc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solidFill>
                  <a:srgbClr val="FF0000"/>
                </a:solidFill>
              </a:rPr>
              <a:t>改进：</a:t>
            </a:r>
            <a:r>
              <a:rPr lang="zh-CN" altLang="en-US" dirty="0"/>
              <a:t>每当出现失配时，</a:t>
            </a:r>
            <a:r>
              <a:rPr lang="en-US" altLang="zh-CN" dirty="0" err="1">
                <a:solidFill>
                  <a:srgbClr val="FF0000"/>
                </a:solidFill>
              </a:rPr>
              <a:t>i</a:t>
            </a:r>
            <a:r>
              <a:rPr lang="zh-CN" altLang="en-US" dirty="0">
                <a:solidFill>
                  <a:srgbClr val="FF0000"/>
                </a:solidFill>
              </a:rPr>
              <a:t>指针不回溯</a:t>
            </a:r>
            <a:r>
              <a:rPr lang="zh-CN" altLang="en-US" dirty="0"/>
              <a:t>，而是利用已经得到的“部分匹配”结果将模式串向右“滑动”尽可能远的一段距离后，继续比较。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1278E015-5A67-4DEC-8E2B-A85FF8DCBB35}"/>
              </a:ext>
            </a:extLst>
          </p:cNvPr>
          <p:cNvSpPr txBox="1"/>
          <p:nvPr/>
        </p:nvSpPr>
        <p:spPr>
          <a:xfrm>
            <a:off x="2080248" y="2972703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第一趟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9B941AE8-94EB-4C52-B5BD-E2D59E1957EF}"/>
              </a:ext>
            </a:extLst>
          </p:cNvPr>
          <p:cNvSpPr txBox="1"/>
          <p:nvPr/>
        </p:nvSpPr>
        <p:spPr>
          <a:xfrm>
            <a:off x="3102529" y="2972703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380716F8-37BC-4876-BEAE-E4F931C3AA73}"/>
              </a:ext>
            </a:extLst>
          </p:cNvPr>
          <p:cNvSpPr txBox="1"/>
          <p:nvPr/>
        </p:nvSpPr>
        <p:spPr>
          <a:xfrm>
            <a:off x="3102529" y="3315248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A10B7B7B-4CCA-49E4-8FC4-DEF007830C09}"/>
              </a:ext>
            </a:extLst>
          </p:cNvPr>
          <p:cNvSpPr txBox="1"/>
          <p:nvPr/>
        </p:nvSpPr>
        <p:spPr>
          <a:xfrm>
            <a:off x="3614872" y="2972703"/>
            <a:ext cx="12195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abbaba</a:t>
            </a:r>
            <a:endParaRPr lang="zh-CN" altLang="en-US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C9FCA015-4169-43B3-97A4-DB87CB809A35}"/>
              </a:ext>
            </a:extLst>
          </p:cNvPr>
          <p:cNvSpPr txBox="1"/>
          <p:nvPr/>
        </p:nvSpPr>
        <p:spPr>
          <a:xfrm>
            <a:off x="3614871" y="3309968"/>
            <a:ext cx="653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/>
              <a:t>aba</a:t>
            </a:r>
            <a:endParaRPr lang="zh-CN" altLang="en-US" dirty="0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F8244C09-F125-4044-8B9A-79EDF5FE186C}"/>
              </a:ext>
            </a:extLst>
          </p:cNvPr>
          <p:cNvGrpSpPr/>
          <p:nvPr/>
        </p:nvGrpSpPr>
        <p:grpSpPr>
          <a:xfrm>
            <a:off x="3495603" y="3624577"/>
            <a:ext cx="1219551" cy="489864"/>
            <a:chOff x="3292815" y="2271715"/>
            <a:chExt cx="1219551" cy="489864"/>
          </a:xfrm>
        </p:grpSpPr>
        <p:cxnSp>
          <p:nvCxnSpPr>
            <p:cNvPr id="91" name="直接箭头连接符 90">
              <a:extLst>
                <a:ext uri="{FF2B5EF4-FFF2-40B4-BE49-F238E27FC236}">
                  <a16:creationId xmlns:a16="http://schemas.microsoft.com/office/drawing/2014/main" id="{4C1D37D6-C7C5-4DBE-9D0B-94FAFF8F2B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EC0DFE11-678B-4EF1-91AC-2C6CA2846AC6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1</a:t>
              </a:r>
              <a:endParaRPr lang="zh-CN" altLang="en-US" dirty="0"/>
            </a:p>
          </p:txBody>
        </p:sp>
      </p:grp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2AF3D71C-F3F0-4236-A0DE-E3A2712058EB}"/>
              </a:ext>
            </a:extLst>
          </p:cNvPr>
          <p:cNvGrpSpPr/>
          <p:nvPr/>
        </p:nvGrpSpPr>
        <p:grpSpPr>
          <a:xfrm>
            <a:off x="3460337" y="2587338"/>
            <a:ext cx="1219551" cy="512719"/>
            <a:chOff x="3257549" y="1234476"/>
            <a:chExt cx="1219551" cy="512719"/>
          </a:xfrm>
        </p:grpSpPr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4443A3E6-7EDF-42DA-B84F-3EE02731CCA7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1</a:t>
              </a:r>
              <a:endParaRPr lang="zh-CN" altLang="en-US" dirty="0"/>
            </a:p>
          </p:txBody>
        </p:sp>
        <p:cxnSp>
          <p:nvCxnSpPr>
            <p:cNvPr id="95" name="直接箭头连接符 94">
              <a:extLst>
                <a:ext uri="{FF2B5EF4-FFF2-40B4-BE49-F238E27FC236}">
                  <a16:creationId xmlns:a16="http://schemas.microsoft.com/office/drawing/2014/main" id="{7B7FACF7-DA44-4DE9-BFFA-D7AD746585E7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8535D406-A068-4EF0-BE66-5235F6D3181E}"/>
              </a:ext>
            </a:extLst>
          </p:cNvPr>
          <p:cNvGrpSpPr/>
          <p:nvPr/>
        </p:nvGrpSpPr>
        <p:grpSpPr>
          <a:xfrm>
            <a:off x="3627853" y="2587338"/>
            <a:ext cx="1219551" cy="512719"/>
            <a:chOff x="3257549" y="1234476"/>
            <a:chExt cx="1219551" cy="512719"/>
          </a:xfrm>
        </p:grpSpPr>
        <p:sp>
          <p:nvSpPr>
            <p:cNvPr id="97" name="文本框 96">
              <a:extLst>
                <a:ext uri="{FF2B5EF4-FFF2-40B4-BE49-F238E27FC236}">
                  <a16:creationId xmlns:a16="http://schemas.microsoft.com/office/drawing/2014/main" id="{860A87D7-0FD1-42D3-A24E-3A97DC8D6A38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2</a:t>
              </a:r>
              <a:endParaRPr lang="zh-CN" altLang="en-US" dirty="0"/>
            </a:p>
          </p:txBody>
        </p:sp>
        <p:cxnSp>
          <p:nvCxnSpPr>
            <p:cNvPr id="98" name="直接箭头连接符 97">
              <a:extLst>
                <a:ext uri="{FF2B5EF4-FFF2-40B4-BE49-F238E27FC236}">
                  <a16:creationId xmlns:a16="http://schemas.microsoft.com/office/drawing/2014/main" id="{5A32742B-D5A6-43E6-8A1F-738C818A8601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B782F3AE-E499-4FF8-A292-0F08180BF658}"/>
              </a:ext>
            </a:extLst>
          </p:cNvPr>
          <p:cNvGrpSpPr/>
          <p:nvPr/>
        </p:nvGrpSpPr>
        <p:grpSpPr>
          <a:xfrm>
            <a:off x="3655918" y="3624577"/>
            <a:ext cx="1219551" cy="489864"/>
            <a:chOff x="3292815" y="2271715"/>
            <a:chExt cx="1219551" cy="489864"/>
          </a:xfrm>
        </p:grpSpPr>
        <p:cxnSp>
          <p:nvCxnSpPr>
            <p:cNvPr id="100" name="直接箭头连接符 99">
              <a:extLst>
                <a:ext uri="{FF2B5EF4-FFF2-40B4-BE49-F238E27FC236}">
                  <a16:creationId xmlns:a16="http://schemas.microsoft.com/office/drawing/2014/main" id="{98CE5637-15BF-4E18-877C-D4BF401C4B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DF1E5992-0084-4A66-85BE-33C314135F2D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2</a:t>
              </a:r>
              <a:endParaRPr lang="zh-CN" altLang="en-US" dirty="0"/>
            </a:p>
          </p:txBody>
        </p:sp>
      </p:grp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76867429-8A31-4309-AC5E-44F27E526523}"/>
              </a:ext>
            </a:extLst>
          </p:cNvPr>
          <p:cNvGrpSpPr/>
          <p:nvPr/>
        </p:nvGrpSpPr>
        <p:grpSpPr>
          <a:xfrm>
            <a:off x="3828238" y="2587338"/>
            <a:ext cx="1219551" cy="512719"/>
            <a:chOff x="3257549" y="1234476"/>
            <a:chExt cx="1219551" cy="512719"/>
          </a:xfrm>
        </p:grpSpPr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3355902D-2D88-4FC7-B051-0A4700906405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3</a:t>
              </a:r>
              <a:endParaRPr lang="zh-CN" altLang="en-US" dirty="0"/>
            </a:p>
          </p:txBody>
        </p:sp>
        <p:cxnSp>
          <p:nvCxnSpPr>
            <p:cNvPr id="104" name="直接箭头连接符 103">
              <a:extLst>
                <a:ext uri="{FF2B5EF4-FFF2-40B4-BE49-F238E27FC236}">
                  <a16:creationId xmlns:a16="http://schemas.microsoft.com/office/drawing/2014/main" id="{BC8AF287-A045-4367-BA72-541BCC501F49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C8490677-03C1-4E89-8C65-0EA583FB9A37}"/>
              </a:ext>
            </a:extLst>
          </p:cNvPr>
          <p:cNvGrpSpPr/>
          <p:nvPr/>
        </p:nvGrpSpPr>
        <p:grpSpPr>
          <a:xfrm>
            <a:off x="3841512" y="3635266"/>
            <a:ext cx="1219551" cy="489864"/>
            <a:chOff x="3292815" y="2271715"/>
            <a:chExt cx="1219551" cy="489864"/>
          </a:xfrm>
        </p:grpSpPr>
        <p:cxnSp>
          <p:nvCxnSpPr>
            <p:cNvPr id="106" name="直接箭头连接符 105">
              <a:extLst>
                <a:ext uri="{FF2B5EF4-FFF2-40B4-BE49-F238E27FC236}">
                  <a16:creationId xmlns:a16="http://schemas.microsoft.com/office/drawing/2014/main" id="{A6036792-ED6B-4EFF-A502-22E6EA92D2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4470D41A-4FA3-4CE1-937A-302D5AE842CB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3</a:t>
              </a:r>
              <a:endParaRPr lang="zh-CN" altLang="en-US" dirty="0"/>
            </a:p>
          </p:txBody>
        </p:sp>
      </p:grpSp>
      <p:sp>
        <p:nvSpPr>
          <p:cNvPr id="108" name="文本框 107">
            <a:extLst>
              <a:ext uri="{FF2B5EF4-FFF2-40B4-BE49-F238E27FC236}">
                <a16:creationId xmlns:a16="http://schemas.microsoft.com/office/drawing/2014/main" id="{71974CFF-382B-4A81-B593-5C646E7CC099}"/>
              </a:ext>
            </a:extLst>
          </p:cNvPr>
          <p:cNvSpPr txBox="1"/>
          <p:nvPr/>
        </p:nvSpPr>
        <p:spPr>
          <a:xfrm>
            <a:off x="5152299" y="2944129"/>
            <a:ext cx="915436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</a:rPr>
              <a:t>失配</a:t>
            </a:r>
            <a:endParaRPr lang="zh-CN" altLang="en-US" b="1" dirty="0">
              <a:solidFill>
                <a:srgbClr val="000000"/>
              </a:solidFill>
            </a:endParaRP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E5899388-BC53-4204-BAD8-5459E34B40B3}"/>
              </a:ext>
            </a:extLst>
          </p:cNvPr>
          <p:cNvSpPr txBox="1"/>
          <p:nvPr/>
        </p:nvSpPr>
        <p:spPr>
          <a:xfrm>
            <a:off x="5167460" y="5083897"/>
            <a:ext cx="915436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</a:rPr>
              <a:t>失配</a:t>
            </a:r>
            <a:endParaRPr lang="zh-CN" altLang="en-US" b="1" dirty="0">
              <a:solidFill>
                <a:srgbClr val="000000"/>
              </a:solidFill>
            </a:endParaRPr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E27936BB-0E3D-418B-8EF4-73BCF3D18061}"/>
              </a:ext>
            </a:extLst>
          </p:cNvPr>
          <p:cNvSpPr txBox="1"/>
          <p:nvPr/>
        </p:nvSpPr>
        <p:spPr>
          <a:xfrm>
            <a:off x="6555536" y="2940051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第三趟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5" name="文本框 154">
            <a:extLst>
              <a:ext uri="{FF2B5EF4-FFF2-40B4-BE49-F238E27FC236}">
                <a16:creationId xmlns:a16="http://schemas.microsoft.com/office/drawing/2014/main" id="{B31A2D7B-B224-43D8-995D-1BD34CCA9B1F}"/>
              </a:ext>
            </a:extLst>
          </p:cNvPr>
          <p:cNvSpPr txBox="1"/>
          <p:nvPr/>
        </p:nvSpPr>
        <p:spPr>
          <a:xfrm>
            <a:off x="7577817" y="2940051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C5DE46F4-2D0A-4AC0-A8D8-289EC7DFE9D2}"/>
              </a:ext>
            </a:extLst>
          </p:cNvPr>
          <p:cNvSpPr txBox="1"/>
          <p:nvPr/>
        </p:nvSpPr>
        <p:spPr>
          <a:xfrm>
            <a:off x="7577817" y="3282596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17813944-6EF5-4D05-9069-BCA535CD2906}"/>
              </a:ext>
            </a:extLst>
          </p:cNvPr>
          <p:cNvSpPr txBox="1"/>
          <p:nvPr/>
        </p:nvSpPr>
        <p:spPr>
          <a:xfrm>
            <a:off x="8090160" y="2940051"/>
            <a:ext cx="12195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abbaba</a:t>
            </a:r>
            <a:endParaRPr lang="zh-CN" altLang="en-US" dirty="0"/>
          </a:p>
        </p:txBody>
      </p:sp>
      <p:sp>
        <p:nvSpPr>
          <p:cNvPr id="158" name="文本框 157">
            <a:extLst>
              <a:ext uri="{FF2B5EF4-FFF2-40B4-BE49-F238E27FC236}">
                <a16:creationId xmlns:a16="http://schemas.microsoft.com/office/drawing/2014/main" id="{2CFC463D-FDD0-4C4A-B71A-4E6B4AF545CA}"/>
              </a:ext>
            </a:extLst>
          </p:cNvPr>
          <p:cNvSpPr txBox="1"/>
          <p:nvPr/>
        </p:nvSpPr>
        <p:spPr>
          <a:xfrm>
            <a:off x="8631126" y="3239706"/>
            <a:ext cx="653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/>
              <a:t>aba</a:t>
            </a:r>
            <a:endParaRPr lang="zh-CN" altLang="en-US" dirty="0"/>
          </a:p>
        </p:txBody>
      </p:sp>
      <p:grpSp>
        <p:nvGrpSpPr>
          <p:cNvPr id="159" name="组合 158">
            <a:extLst>
              <a:ext uri="{FF2B5EF4-FFF2-40B4-BE49-F238E27FC236}">
                <a16:creationId xmlns:a16="http://schemas.microsoft.com/office/drawing/2014/main" id="{A125656F-4D41-4BD1-AB7B-292BD9DB0004}"/>
              </a:ext>
            </a:extLst>
          </p:cNvPr>
          <p:cNvGrpSpPr/>
          <p:nvPr/>
        </p:nvGrpSpPr>
        <p:grpSpPr>
          <a:xfrm>
            <a:off x="8511858" y="3554315"/>
            <a:ext cx="1219551" cy="489864"/>
            <a:chOff x="3292815" y="2271715"/>
            <a:chExt cx="1219551" cy="489864"/>
          </a:xfrm>
        </p:grpSpPr>
        <p:cxnSp>
          <p:nvCxnSpPr>
            <p:cNvPr id="160" name="直接箭头连接符 159">
              <a:extLst>
                <a:ext uri="{FF2B5EF4-FFF2-40B4-BE49-F238E27FC236}">
                  <a16:creationId xmlns:a16="http://schemas.microsoft.com/office/drawing/2014/main" id="{0046C58E-BDD0-42FB-8339-B2C182DF68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文本框 160">
              <a:extLst>
                <a:ext uri="{FF2B5EF4-FFF2-40B4-BE49-F238E27FC236}">
                  <a16:creationId xmlns:a16="http://schemas.microsoft.com/office/drawing/2014/main" id="{4EE549B3-D84B-4A7D-806F-18B4350CEAD7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1</a:t>
              </a:r>
              <a:endParaRPr lang="zh-CN" altLang="en-US" dirty="0"/>
            </a:p>
          </p:txBody>
        </p:sp>
      </p:grp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C49F10C6-3316-4360-AB9E-5B7C95AFFA3E}"/>
              </a:ext>
            </a:extLst>
          </p:cNvPr>
          <p:cNvGrpSpPr/>
          <p:nvPr/>
        </p:nvGrpSpPr>
        <p:grpSpPr>
          <a:xfrm>
            <a:off x="8465169" y="2531193"/>
            <a:ext cx="1219551" cy="512719"/>
            <a:chOff x="3257549" y="1234476"/>
            <a:chExt cx="1219551" cy="512719"/>
          </a:xfrm>
        </p:grpSpPr>
        <p:sp>
          <p:nvSpPr>
            <p:cNvPr id="163" name="文本框 162">
              <a:extLst>
                <a:ext uri="{FF2B5EF4-FFF2-40B4-BE49-F238E27FC236}">
                  <a16:creationId xmlns:a16="http://schemas.microsoft.com/office/drawing/2014/main" id="{9F537AA4-AC02-455A-8E71-64D2822389CA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4</a:t>
              </a:r>
              <a:endParaRPr lang="zh-CN" altLang="en-US" dirty="0"/>
            </a:p>
          </p:txBody>
        </p:sp>
        <p:cxnSp>
          <p:nvCxnSpPr>
            <p:cNvPr id="164" name="直接箭头连接符 163">
              <a:extLst>
                <a:ext uri="{FF2B5EF4-FFF2-40B4-BE49-F238E27FC236}">
                  <a16:creationId xmlns:a16="http://schemas.microsoft.com/office/drawing/2014/main" id="{313C1A99-DC66-437C-BAD5-3C01ACCAA5E8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组合 164">
            <a:extLst>
              <a:ext uri="{FF2B5EF4-FFF2-40B4-BE49-F238E27FC236}">
                <a16:creationId xmlns:a16="http://schemas.microsoft.com/office/drawing/2014/main" id="{FC06946F-9FCA-4B46-94F8-0B2623378B99}"/>
              </a:ext>
            </a:extLst>
          </p:cNvPr>
          <p:cNvGrpSpPr/>
          <p:nvPr/>
        </p:nvGrpSpPr>
        <p:grpSpPr>
          <a:xfrm>
            <a:off x="8685937" y="2545649"/>
            <a:ext cx="1219551" cy="512719"/>
            <a:chOff x="3257549" y="1234476"/>
            <a:chExt cx="1219551" cy="512719"/>
          </a:xfrm>
        </p:grpSpPr>
        <p:sp>
          <p:nvSpPr>
            <p:cNvPr id="166" name="文本框 165">
              <a:extLst>
                <a:ext uri="{FF2B5EF4-FFF2-40B4-BE49-F238E27FC236}">
                  <a16:creationId xmlns:a16="http://schemas.microsoft.com/office/drawing/2014/main" id="{09A84F40-6655-4567-8F2D-37193D1F5220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5</a:t>
              </a:r>
              <a:endParaRPr lang="zh-CN" altLang="en-US" dirty="0"/>
            </a:p>
          </p:txBody>
        </p:sp>
        <p:cxnSp>
          <p:nvCxnSpPr>
            <p:cNvPr id="167" name="直接箭头连接符 166">
              <a:extLst>
                <a:ext uri="{FF2B5EF4-FFF2-40B4-BE49-F238E27FC236}">
                  <a16:creationId xmlns:a16="http://schemas.microsoft.com/office/drawing/2014/main" id="{63272232-980C-46AD-A965-8CC73F3E9D9E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8" name="组合 167">
            <a:extLst>
              <a:ext uri="{FF2B5EF4-FFF2-40B4-BE49-F238E27FC236}">
                <a16:creationId xmlns:a16="http://schemas.microsoft.com/office/drawing/2014/main" id="{08894AEE-A2BA-4867-975A-861D0980333C}"/>
              </a:ext>
            </a:extLst>
          </p:cNvPr>
          <p:cNvGrpSpPr/>
          <p:nvPr/>
        </p:nvGrpSpPr>
        <p:grpSpPr>
          <a:xfrm>
            <a:off x="8672173" y="3554315"/>
            <a:ext cx="1219551" cy="489864"/>
            <a:chOff x="3292815" y="2271715"/>
            <a:chExt cx="1219551" cy="489864"/>
          </a:xfrm>
        </p:grpSpPr>
        <p:cxnSp>
          <p:nvCxnSpPr>
            <p:cNvPr id="169" name="直接箭头连接符 168">
              <a:extLst>
                <a:ext uri="{FF2B5EF4-FFF2-40B4-BE49-F238E27FC236}">
                  <a16:creationId xmlns:a16="http://schemas.microsoft.com/office/drawing/2014/main" id="{09BA6071-86F7-47BA-B95D-DA16C87272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文本框 169">
              <a:extLst>
                <a:ext uri="{FF2B5EF4-FFF2-40B4-BE49-F238E27FC236}">
                  <a16:creationId xmlns:a16="http://schemas.microsoft.com/office/drawing/2014/main" id="{D1384294-D39B-4635-AF5B-C290B4C09450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2</a:t>
              </a:r>
              <a:endParaRPr lang="zh-CN" altLang="en-US" dirty="0"/>
            </a:p>
          </p:txBody>
        </p:sp>
      </p:grpSp>
      <p:grpSp>
        <p:nvGrpSpPr>
          <p:cNvPr id="171" name="组合 170">
            <a:extLst>
              <a:ext uri="{FF2B5EF4-FFF2-40B4-BE49-F238E27FC236}">
                <a16:creationId xmlns:a16="http://schemas.microsoft.com/office/drawing/2014/main" id="{3C44866A-9BC4-48C9-993B-D35A3B6E6AC8}"/>
              </a:ext>
            </a:extLst>
          </p:cNvPr>
          <p:cNvGrpSpPr/>
          <p:nvPr/>
        </p:nvGrpSpPr>
        <p:grpSpPr>
          <a:xfrm>
            <a:off x="8857766" y="2541608"/>
            <a:ext cx="1219551" cy="512719"/>
            <a:chOff x="3257549" y="1234476"/>
            <a:chExt cx="1219551" cy="512719"/>
          </a:xfrm>
        </p:grpSpPr>
        <p:sp>
          <p:nvSpPr>
            <p:cNvPr id="172" name="文本框 171">
              <a:extLst>
                <a:ext uri="{FF2B5EF4-FFF2-40B4-BE49-F238E27FC236}">
                  <a16:creationId xmlns:a16="http://schemas.microsoft.com/office/drawing/2014/main" id="{8F056FC1-B4E4-4093-8146-A62A2A12E4A7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6</a:t>
              </a:r>
              <a:endParaRPr lang="zh-CN" altLang="en-US" dirty="0"/>
            </a:p>
          </p:txBody>
        </p:sp>
        <p:cxnSp>
          <p:nvCxnSpPr>
            <p:cNvPr id="173" name="直接箭头连接符 172">
              <a:extLst>
                <a:ext uri="{FF2B5EF4-FFF2-40B4-BE49-F238E27FC236}">
                  <a16:creationId xmlns:a16="http://schemas.microsoft.com/office/drawing/2014/main" id="{1D7E5D4B-7EF7-4F18-9130-AF4C1EA9BDAE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3956D285-D333-4C4E-9F2E-E6753A193CF5}"/>
              </a:ext>
            </a:extLst>
          </p:cNvPr>
          <p:cNvGrpSpPr/>
          <p:nvPr/>
        </p:nvGrpSpPr>
        <p:grpSpPr>
          <a:xfrm>
            <a:off x="8857767" y="3565004"/>
            <a:ext cx="1219551" cy="489864"/>
            <a:chOff x="3292815" y="2271715"/>
            <a:chExt cx="1219551" cy="489864"/>
          </a:xfrm>
        </p:grpSpPr>
        <p:cxnSp>
          <p:nvCxnSpPr>
            <p:cNvPr id="175" name="直接箭头连接符 174">
              <a:extLst>
                <a:ext uri="{FF2B5EF4-FFF2-40B4-BE49-F238E27FC236}">
                  <a16:creationId xmlns:a16="http://schemas.microsoft.com/office/drawing/2014/main" id="{E92E13FD-7EA4-479D-82BE-31676E42D0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文本框 175">
              <a:extLst>
                <a:ext uri="{FF2B5EF4-FFF2-40B4-BE49-F238E27FC236}">
                  <a16:creationId xmlns:a16="http://schemas.microsoft.com/office/drawing/2014/main" id="{E0EC1975-DAE4-4A9E-860D-8DC862D0257E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3</a:t>
              </a:r>
              <a:endParaRPr lang="zh-CN" altLang="en-US" dirty="0"/>
            </a:p>
          </p:txBody>
        </p:sp>
      </p:grpSp>
      <p:grpSp>
        <p:nvGrpSpPr>
          <p:cNvPr id="177" name="组合 176">
            <a:extLst>
              <a:ext uri="{FF2B5EF4-FFF2-40B4-BE49-F238E27FC236}">
                <a16:creationId xmlns:a16="http://schemas.microsoft.com/office/drawing/2014/main" id="{015B1529-B196-4BCA-8300-B21089315331}"/>
              </a:ext>
            </a:extLst>
          </p:cNvPr>
          <p:cNvGrpSpPr/>
          <p:nvPr/>
        </p:nvGrpSpPr>
        <p:grpSpPr>
          <a:xfrm>
            <a:off x="9068055" y="3579950"/>
            <a:ext cx="1219551" cy="489864"/>
            <a:chOff x="3292815" y="2271715"/>
            <a:chExt cx="1219551" cy="489864"/>
          </a:xfrm>
        </p:grpSpPr>
        <p:cxnSp>
          <p:nvCxnSpPr>
            <p:cNvPr id="178" name="直接箭头连接符 177">
              <a:extLst>
                <a:ext uri="{FF2B5EF4-FFF2-40B4-BE49-F238E27FC236}">
                  <a16:creationId xmlns:a16="http://schemas.microsoft.com/office/drawing/2014/main" id="{AC898A9F-1310-4CDA-874B-D4404C129B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文本框 178">
              <a:extLst>
                <a:ext uri="{FF2B5EF4-FFF2-40B4-BE49-F238E27FC236}">
                  <a16:creationId xmlns:a16="http://schemas.microsoft.com/office/drawing/2014/main" id="{02B747F5-91FC-4558-92EC-6944BB78D3CD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4</a:t>
              </a:r>
              <a:endParaRPr lang="zh-CN" altLang="en-US" dirty="0"/>
            </a:p>
          </p:txBody>
        </p:sp>
      </p:grpSp>
      <p:grpSp>
        <p:nvGrpSpPr>
          <p:cNvPr id="180" name="组合 179">
            <a:extLst>
              <a:ext uri="{FF2B5EF4-FFF2-40B4-BE49-F238E27FC236}">
                <a16:creationId xmlns:a16="http://schemas.microsoft.com/office/drawing/2014/main" id="{3E7315AD-FDDC-4A07-A4DA-407ABB0EBC3B}"/>
              </a:ext>
            </a:extLst>
          </p:cNvPr>
          <p:cNvGrpSpPr/>
          <p:nvPr/>
        </p:nvGrpSpPr>
        <p:grpSpPr>
          <a:xfrm>
            <a:off x="9029595" y="2554686"/>
            <a:ext cx="1219551" cy="512719"/>
            <a:chOff x="3257549" y="1234476"/>
            <a:chExt cx="1219551" cy="512719"/>
          </a:xfrm>
        </p:grpSpPr>
        <p:sp>
          <p:nvSpPr>
            <p:cNvPr id="181" name="文本框 180">
              <a:extLst>
                <a:ext uri="{FF2B5EF4-FFF2-40B4-BE49-F238E27FC236}">
                  <a16:creationId xmlns:a16="http://schemas.microsoft.com/office/drawing/2014/main" id="{4EDD4996-C15D-4A99-A253-74682BC36A12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7</a:t>
              </a:r>
              <a:endParaRPr lang="zh-CN" altLang="en-US" dirty="0"/>
            </a:p>
          </p:txBody>
        </p:sp>
        <p:cxnSp>
          <p:nvCxnSpPr>
            <p:cNvPr id="182" name="直接箭头连接符 181">
              <a:extLst>
                <a:ext uri="{FF2B5EF4-FFF2-40B4-BE49-F238E27FC236}">
                  <a16:creationId xmlns:a16="http://schemas.microsoft.com/office/drawing/2014/main" id="{CD09336D-8545-4D94-97C3-C5D80F4E79EC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3" name="文本框 182">
            <a:extLst>
              <a:ext uri="{FF2B5EF4-FFF2-40B4-BE49-F238E27FC236}">
                <a16:creationId xmlns:a16="http://schemas.microsoft.com/office/drawing/2014/main" id="{A7010803-7E61-45D6-81CE-B03C05DC094A}"/>
              </a:ext>
            </a:extLst>
          </p:cNvPr>
          <p:cNvSpPr txBox="1"/>
          <p:nvPr/>
        </p:nvSpPr>
        <p:spPr>
          <a:xfrm>
            <a:off x="6946919" y="4282289"/>
            <a:ext cx="268648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匹配成功，返回</a:t>
            </a:r>
            <a:r>
              <a:rPr lang="en-US" altLang="zh-CN" b="1" dirty="0" err="1">
                <a:solidFill>
                  <a:srgbClr val="FF0000"/>
                </a:solidFill>
                <a:latin typeface="Times New Roman"/>
                <a:ea typeface="微软雅黑"/>
              </a:rPr>
              <a:t>i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/>
                <a:ea typeface="微软雅黑"/>
              </a:rPr>
              <a:t> = 4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263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0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4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8" grpId="0"/>
      <p:bldP spid="279" grpId="0"/>
      <p:bldP spid="280" grpId="0"/>
      <p:bldP spid="281" grpId="0"/>
      <p:bldP spid="282" grpId="0"/>
      <p:bldP spid="85" grpId="0"/>
      <p:bldP spid="86" grpId="0"/>
      <p:bldP spid="87" grpId="0"/>
      <p:bldP spid="88" grpId="0"/>
      <p:bldP spid="89" grpId="0"/>
      <p:bldP spid="108" grpId="0" animBg="1"/>
      <p:bldP spid="120" grpId="0" animBg="1"/>
      <p:bldP spid="154" grpId="0"/>
      <p:bldP spid="155" grpId="0"/>
      <p:bldP spid="156" grpId="0"/>
      <p:bldP spid="157" grpId="0"/>
      <p:bldP spid="158" grpId="0"/>
      <p:bldP spid="18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组合 227">
            <a:extLst>
              <a:ext uri="{FF2B5EF4-FFF2-40B4-BE49-F238E27FC236}">
                <a16:creationId xmlns:a16="http://schemas.microsoft.com/office/drawing/2014/main" id="{8635E431-DF56-43B2-8D7A-9F1728DCC0BF}"/>
              </a:ext>
            </a:extLst>
          </p:cNvPr>
          <p:cNvGrpSpPr/>
          <p:nvPr/>
        </p:nvGrpSpPr>
        <p:grpSpPr>
          <a:xfrm>
            <a:off x="9684720" y="4433539"/>
            <a:ext cx="2507968" cy="2424460"/>
            <a:chOff x="-568726" y="1936856"/>
            <a:chExt cx="5591946" cy="5008643"/>
          </a:xfrm>
        </p:grpSpPr>
        <p:pic>
          <p:nvPicPr>
            <p:cNvPr id="229" name="图片 228" descr="H:\研究生会新闻中心\品味华中大\校园拍摄10.11\org_c9ac894ddea58187_1539250552000.jpgorg_c9ac894ddea58187_1539250552000">
              <a:extLst>
                <a:ext uri="{FF2B5EF4-FFF2-40B4-BE49-F238E27FC236}">
                  <a16:creationId xmlns:a16="http://schemas.microsoft.com/office/drawing/2014/main" id="{FAA7DE27-484B-4B14-8A7B-B179F7BF78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41" t="30854" b="1"/>
            <a:stretch/>
          </p:blipFill>
          <p:spPr>
            <a:xfrm>
              <a:off x="-339884" y="2154733"/>
              <a:ext cx="5363104" cy="4790765"/>
            </a:xfrm>
            <a:prstGeom prst="rect">
              <a:avLst/>
            </a:prstGeom>
          </p:spPr>
        </p:pic>
        <p:sp>
          <p:nvSpPr>
            <p:cNvPr id="230" name="矩形 229">
              <a:extLst>
                <a:ext uri="{FF2B5EF4-FFF2-40B4-BE49-F238E27FC236}">
                  <a16:creationId xmlns:a16="http://schemas.microsoft.com/office/drawing/2014/main" id="{CDA53CAE-D312-48BE-83A7-2C4FAC7E45AC}"/>
                </a:ext>
              </a:extLst>
            </p:cNvPr>
            <p:cNvSpPr/>
            <p:nvPr/>
          </p:nvSpPr>
          <p:spPr>
            <a:xfrm>
              <a:off x="-568726" y="1936856"/>
              <a:ext cx="5588633" cy="5008643"/>
            </a:xfrm>
            <a:prstGeom prst="rect">
              <a:avLst/>
            </a:prstGeom>
            <a:solidFill>
              <a:srgbClr val="F7F9F6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29" name="组合 128">
            <a:extLst>
              <a:ext uri="{FF2B5EF4-FFF2-40B4-BE49-F238E27FC236}">
                <a16:creationId xmlns:a16="http://schemas.microsoft.com/office/drawing/2014/main" id="{4093FF63-4D36-4B8E-A27C-A52549CA8372}"/>
              </a:ext>
            </a:extLst>
          </p:cNvPr>
          <p:cNvGrpSpPr/>
          <p:nvPr/>
        </p:nvGrpSpPr>
        <p:grpSpPr>
          <a:xfrm>
            <a:off x="1505575" y="238913"/>
            <a:ext cx="4203131" cy="1113718"/>
            <a:chOff x="716110" y="187653"/>
            <a:chExt cx="4203131" cy="1113718"/>
          </a:xfrm>
        </p:grpSpPr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C2404719-8952-4C67-85F4-A4CF60BF85E6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4.3 </a:t>
              </a:r>
              <a:r>
                <a:rPr lang="zh-CN" altLang="en-US" sz="2400" b="1" dirty="0">
                  <a:solidFill>
                    <a:srgbClr val="000000"/>
                  </a:solidFill>
                  <a:cs typeface="+mn-ea"/>
                  <a:sym typeface="+mn-lt"/>
                </a:rPr>
                <a:t>串的模式匹配算法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88C7EBD6-F4FC-484B-93C5-F108516FE69A}"/>
                </a:ext>
              </a:extLst>
            </p:cNvPr>
            <p:cNvSpPr txBox="1"/>
            <p:nvPr/>
          </p:nvSpPr>
          <p:spPr>
            <a:xfrm>
              <a:off x="1167507" y="848105"/>
              <a:ext cx="1372638" cy="4532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b="1" dirty="0"/>
                <a:t>KMP</a:t>
              </a:r>
              <a:r>
                <a:rPr lang="zh-CN" altLang="en-US" sz="2000" b="1" dirty="0"/>
                <a:t>算法 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78" name="文本框 277">
            <a:extLst>
              <a:ext uri="{FF2B5EF4-FFF2-40B4-BE49-F238E27FC236}">
                <a16:creationId xmlns:a16="http://schemas.microsoft.com/office/drawing/2014/main" id="{36BCBA99-122A-499E-B49F-2561E845A5D6}"/>
              </a:ext>
            </a:extLst>
          </p:cNvPr>
          <p:cNvSpPr txBox="1"/>
          <p:nvPr/>
        </p:nvSpPr>
        <p:spPr>
          <a:xfrm>
            <a:off x="1956972" y="3552087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Times New Roman"/>
                <a:ea typeface="微软雅黑"/>
              </a:rPr>
              <a:t>二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9" name="文本框 278">
            <a:extLst>
              <a:ext uri="{FF2B5EF4-FFF2-40B4-BE49-F238E27FC236}">
                <a16:creationId xmlns:a16="http://schemas.microsoft.com/office/drawing/2014/main" id="{AEE472AC-5AAF-454A-B729-9AEE4FC364D5}"/>
              </a:ext>
            </a:extLst>
          </p:cNvPr>
          <p:cNvSpPr txBox="1"/>
          <p:nvPr/>
        </p:nvSpPr>
        <p:spPr>
          <a:xfrm>
            <a:off x="2979253" y="3552087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80" name="文本框 279">
            <a:extLst>
              <a:ext uri="{FF2B5EF4-FFF2-40B4-BE49-F238E27FC236}">
                <a16:creationId xmlns:a16="http://schemas.microsoft.com/office/drawing/2014/main" id="{3F8A1E7A-0C00-4E2E-862F-5E8AA6A2CEDC}"/>
              </a:ext>
            </a:extLst>
          </p:cNvPr>
          <p:cNvSpPr txBox="1"/>
          <p:nvPr/>
        </p:nvSpPr>
        <p:spPr>
          <a:xfrm>
            <a:off x="2979253" y="3894632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81" name="文本框 280">
            <a:extLst>
              <a:ext uri="{FF2B5EF4-FFF2-40B4-BE49-F238E27FC236}">
                <a16:creationId xmlns:a16="http://schemas.microsoft.com/office/drawing/2014/main" id="{6E086EDA-FCD2-4F0A-A676-F1FD76F9C722}"/>
              </a:ext>
            </a:extLst>
          </p:cNvPr>
          <p:cNvSpPr txBox="1"/>
          <p:nvPr/>
        </p:nvSpPr>
        <p:spPr>
          <a:xfrm>
            <a:off x="3491596" y="3552087"/>
            <a:ext cx="27198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ababcabcacbab</a:t>
            </a:r>
            <a:endParaRPr lang="zh-CN" altLang="en-US" dirty="0"/>
          </a:p>
        </p:txBody>
      </p:sp>
      <p:sp>
        <p:nvSpPr>
          <p:cNvPr id="282" name="文本框 281">
            <a:extLst>
              <a:ext uri="{FF2B5EF4-FFF2-40B4-BE49-F238E27FC236}">
                <a16:creationId xmlns:a16="http://schemas.microsoft.com/office/drawing/2014/main" id="{9554CA5F-EE66-49A7-8D44-CCD75B0DF37C}"/>
              </a:ext>
            </a:extLst>
          </p:cNvPr>
          <p:cNvSpPr txBox="1"/>
          <p:nvPr/>
        </p:nvSpPr>
        <p:spPr>
          <a:xfrm>
            <a:off x="3877435" y="3872191"/>
            <a:ext cx="10712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abcac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1278E015-5A67-4DEC-8E2B-A85FF8DCBB35}"/>
              </a:ext>
            </a:extLst>
          </p:cNvPr>
          <p:cNvSpPr txBox="1"/>
          <p:nvPr/>
        </p:nvSpPr>
        <p:spPr>
          <a:xfrm>
            <a:off x="2083429" y="1737996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第一趟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9B941AE8-94EB-4C52-B5BD-E2D59E1957EF}"/>
              </a:ext>
            </a:extLst>
          </p:cNvPr>
          <p:cNvSpPr txBox="1"/>
          <p:nvPr/>
        </p:nvSpPr>
        <p:spPr>
          <a:xfrm>
            <a:off x="3105710" y="1737996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380716F8-37BC-4876-BEAE-E4F931C3AA73}"/>
              </a:ext>
            </a:extLst>
          </p:cNvPr>
          <p:cNvSpPr txBox="1"/>
          <p:nvPr/>
        </p:nvSpPr>
        <p:spPr>
          <a:xfrm>
            <a:off x="3105710" y="2080541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A10B7B7B-4CCA-49E4-8FC4-DEF007830C09}"/>
              </a:ext>
            </a:extLst>
          </p:cNvPr>
          <p:cNvSpPr txBox="1"/>
          <p:nvPr/>
        </p:nvSpPr>
        <p:spPr>
          <a:xfrm>
            <a:off x="3618053" y="1737996"/>
            <a:ext cx="27198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ababcabcacbab</a:t>
            </a:r>
            <a:endParaRPr lang="zh-CN" altLang="en-US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C9FCA015-4169-43B3-97A4-DB87CB809A35}"/>
              </a:ext>
            </a:extLst>
          </p:cNvPr>
          <p:cNvSpPr txBox="1"/>
          <p:nvPr/>
        </p:nvSpPr>
        <p:spPr>
          <a:xfrm>
            <a:off x="3618052" y="2075261"/>
            <a:ext cx="11002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abcac</a:t>
            </a:r>
            <a:endParaRPr lang="zh-CN" altLang="en-US" dirty="0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F8244C09-F125-4044-8B9A-79EDF5FE186C}"/>
              </a:ext>
            </a:extLst>
          </p:cNvPr>
          <p:cNvGrpSpPr/>
          <p:nvPr/>
        </p:nvGrpSpPr>
        <p:grpSpPr>
          <a:xfrm>
            <a:off x="3498784" y="2389870"/>
            <a:ext cx="1219551" cy="489864"/>
            <a:chOff x="3292815" y="2271715"/>
            <a:chExt cx="1219551" cy="489864"/>
          </a:xfrm>
        </p:grpSpPr>
        <p:cxnSp>
          <p:nvCxnSpPr>
            <p:cNvPr id="91" name="直接箭头连接符 90">
              <a:extLst>
                <a:ext uri="{FF2B5EF4-FFF2-40B4-BE49-F238E27FC236}">
                  <a16:creationId xmlns:a16="http://schemas.microsoft.com/office/drawing/2014/main" id="{4C1D37D6-C7C5-4DBE-9D0B-94FAFF8F2B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EC0DFE11-678B-4EF1-91AC-2C6CA2846AC6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1</a:t>
              </a:r>
              <a:endParaRPr lang="zh-CN" altLang="en-US" dirty="0"/>
            </a:p>
          </p:txBody>
        </p:sp>
      </p:grp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2AF3D71C-F3F0-4236-A0DE-E3A2712058EB}"/>
              </a:ext>
            </a:extLst>
          </p:cNvPr>
          <p:cNvGrpSpPr/>
          <p:nvPr/>
        </p:nvGrpSpPr>
        <p:grpSpPr>
          <a:xfrm>
            <a:off x="3463518" y="1352631"/>
            <a:ext cx="1219551" cy="512719"/>
            <a:chOff x="3257549" y="1234476"/>
            <a:chExt cx="1219551" cy="512719"/>
          </a:xfrm>
        </p:grpSpPr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4443A3E6-7EDF-42DA-B84F-3EE02731CCA7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1</a:t>
              </a:r>
              <a:endParaRPr lang="zh-CN" altLang="en-US" dirty="0"/>
            </a:p>
          </p:txBody>
        </p:sp>
        <p:cxnSp>
          <p:nvCxnSpPr>
            <p:cNvPr id="95" name="直接箭头连接符 94">
              <a:extLst>
                <a:ext uri="{FF2B5EF4-FFF2-40B4-BE49-F238E27FC236}">
                  <a16:creationId xmlns:a16="http://schemas.microsoft.com/office/drawing/2014/main" id="{7B7FACF7-DA44-4DE9-BFFA-D7AD746585E7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8535D406-A068-4EF0-BE66-5235F6D3181E}"/>
              </a:ext>
            </a:extLst>
          </p:cNvPr>
          <p:cNvGrpSpPr/>
          <p:nvPr/>
        </p:nvGrpSpPr>
        <p:grpSpPr>
          <a:xfrm>
            <a:off x="3631034" y="1352631"/>
            <a:ext cx="1219551" cy="512719"/>
            <a:chOff x="3257549" y="1234476"/>
            <a:chExt cx="1219551" cy="512719"/>
          </a:xfrm>
        </p:grpSpPr>
        <p:sp>
          <p:nvSpPr>
            <p:cNvPr id="97" name="文本框 96">
              <a:extLst>
                <a:ext uri="{FF2B5EF4-FFF2-40B4-BE49-F238E27FC236}">
                  <a16:creationId xmlns:a16="http://schemas.microsoft.com/office/drawing/2014/main" id="{860A87D7-0FD1-42D3-A24E-3A97DC8D6A38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2</a:t>
              </a:r>
              <a:endParaRPr lang="zh-CN" altLang="en-US" dirty="0"/>
            </a:p>
          </p:txBody>
        </p:sp>
        <p:cxnSp>
          <p:nvCxnSpPr>
            <p:cNvPr id="98" name="直接箭头连接符 97">
              <a:extLst>
                <a:ext uri="{FF2B5EF4-FFF2-40B4-BE49-F238E27FC236}">
                  <a16:creationId xmlns:a16="http://schemas.microsoft.com/office/drawing/2014/main" id="{5A32742B-D5A6-43E6-8A1F-738C818A8601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B782F3AE-E499-4FF8-A292-0F08180BF658}"/>
              </a:ext>
            </a:extLst>
          </p:cNvPr>
          <p:cNvGrpSpPr/>
          <p:nvPr/>
        </p:nvGrpSpPr>
        <p:grpSpPr>
          <a:xfrm>
            <a:off x="3659099" y="2389870"/>
            <a:ext cx="1219551" cy="489864"/>
            <a:chOff x="3292815" y="2271715"/>
            <a:chExt cx="1219551" cy="489864"/>
          </a:xfrm>
        </p:grpSpPr>
        <p:cxnSp>
          <p:nvCxnSpPr>
            <p:cNvPr id="100" name="直接箭头连接符 99">
              <a:extLst>
                <a:ext uri="{FF2B5EF4-FFF2-40B4-BE49-F238E27FC236}">
                  <a16:creationId xmlns:a16="http://schemas.microsoft.com/office/drawing/2014/main" id="{98CE5637-15BF-4E18-877C-D4BF401C4B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DF1E5992-0084-4A66-85BE-33C314135F2D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2</a:t>
              </a:r>
              <a:endParaRPr lang="zh-CN" altLang="en-US" dirty="0"/>
            </a:p>
          </p:txBody>
        </p:sp>
      </p:grp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76867429-8A31-4309-AC5E-44F27E526523}"/>
              </a:ext>
            </a:extLst>
          </p:cNvPr>
          <p:cNvGrpSpPr/>
          <p:nvPr/>
        </p:nvGrpSpPr>
        <p:grpSpPr>
          <a:xfrm>
            <a:off x="3831419" y="1352631"/>
            <a:ext cx="1219551" cy="512719"/>
            <a:chOff x="3257549" y="1234476"/>
            <a:chExt cx="1219551" cy="512719"/>
          </a:xfrm>
        </p:grpSpPr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3355902D-2D88-4FC7-B051-0A4700906405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3</a:t>
              </a:r>
              <a:endParaRPr lang="zh-CN" altLang="en-US" dirty="0"/>
            </a:p>
          </p:txBody>
        </p:sp>
        <p:cxnSp>
          <p:nvCxnSpPr>
            <p:cNvPr id="104" name="直接箭头连接符 103">
              <a:extLst>
                <a:ext uri="{FF2B5EF4-FFF2-40B4-BE49-F238E27FC236}">
                  <a16:creationId xmlns:a16="http://schemas.microsoft.com/office/drawing/2014/main" id="{BC8AF287-A045-4367-BA72-541BCC501F49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C8490677-03C1-4E89-8C65-0EA583FB9A37}"/>
              </a:ext>
            </a:extLst>
          </p:cNvPr>
          <p:cNvGrpSpPr/>
          <p:nvPr/>
        </p:nvGrpSpPr>
        <p:grpSpPr>
          <a:xfrm>
            <a:off x="3844693" y="2400559"/>
            <a:ext cx="1219551" cy="489864"/>
            <a:chOff x="3292815" y="2271715"/>
            <a:chExt cx="1219551" cy="489864"/>
          </a:xfrm>
        </p:grpSpPr>
        <p:cxnSp>
          <p:nvCxnSpPr>
            <p:cNvPr id="106" name="直接箭头连接符 105">
              <a:extLst>
                <a:ext uri="{FF2B5EF4-FFF2-40B4-BE49-F238E27FC236}">
                  <a16:creationId xmlns:a16="http://schemas.microsoft.com/office/drawing/2014/main" id="{A6036792-ED6B-4EFF-A502-22E6EA92D2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4470D41A-4FA3-4CE1-937A-302D5AE842CB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3</a:t>
              </a:r>
              <a:endParaRPr lang="zh-CN" altLang="en-US" dirty="0"/>
            </a:p>
          </p:txBody>
        </p:sp>
      </p:grpSp>
      <p:sp>
        <p:nvSpPr>
          <p:cNvPr id="108" name="文本框 107">
            <a:extLst>
              <a:ext uri="{FF2B5EF4-FFF2-40B4-BE49-F238E27FC236}">
                <a16:creationId xmlns:a16="http://schemas.microsoft.com/office/drawing/2014/main" id="{71974CFF-382B-4A81-B593-5C646E7CC099}"/>
              </a:ext>
            </a:extLst>
          </p:cNvPr>
          <p:cNvSpPr txBox="1"/>
          <p:nvPr/>
        </p:nvSpPr>
        <p:spPr>
          <a:xfrm>
            <a:off x="5064242" y="2242846"/>
            <a:ext cx="915436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</a:rPr>
              <a:t>失配</a:t>
            </a:r>
            <a:endParaRPr lang="zh-CN" altLang="en-US" b="1" dirty="0">
              <a:solidFill>
                <a:srgbClr val="000000"/>
              </a:solidFill>
            </a:endParaRPr>
          </a:p>
        </p:txBody>
      </p: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9D0F50EC-8B46-47B7-835E-8FD016F4231F}"/>
              </a:ext>
            </a:extLst>
          </p:cNvPr>
          <p:cNvGrpSpPr/>
          <p:nvPr/>
        </p:nvGrpSpPr>
        <p:grpSpPr>
          <a:xfrm>
            <a:off x="3748941" y="4209224"/>
            <a:ext cx="1219551" cy="489864"/>
            <a:chOff x="3292815" y="2271715"/>
            <a:chExt cx="1219551" cy="489864"/>
          </a:xfrm>
        </p:grpSpPr>
        <p:cxnSp>
          <p:nvCxnSpPr>
            <p:cNvPr id="146" name="直接箭头连接符 145">
              <a:extLst>
                <a:ext uri="{FF2B5EF4-FFF2-40B4-BE49-F238E27FC236}">
                  <a16:creationId xmlns:a16="http://schemas.microsoft.com/office/drawing/2014/main" id="{860ED420-940E-4747-94E3-001627418C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文本框 146">
              <a:extLst>
                <a:ext uri="{FF2B5EF4-FFF2-40B4-BE49-F238E27FC236}">
                  <a16:creationId xmlns:a16="http://schemas.microsoft.com/office/drawing/2014/main" id="{27E5FC1C-59F5-426A-9456-AB6084D26833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1</a:t>
              </a:r>
              <a:endParaRPr lang="zh-CN" altLang="en-US" dirty="0"/>
            </a:p>
          </p:txBody>
        </p:sp>
      </p:grpSp>
      <p:grpSp>
        <p:nvGrpSpPr>
          <p:cNvPr id="148" name="组合 147">
            <a:extLst>
              <a:ext uri="{FF2B5EF4-FFF2-40B4-BE49-F238E27FC236}">
                <a16:creationId xmlns:a16="http://schemas.microsoft.com/office/drawing/2014/main" id="{8072CA8D-9BC5-486D-9B21-3BD4F2E28FE2}"/>
              </a:ext>
            </a:extLst>
          </p:cNvPr>
          <p:cNvGrpSpPr/>
          <p:nvPr/>
        </p:nvGrpSpPr>
        <p:grpSpPr>
          <a:xfrm>
            <a:off x="3715874" y="3088528"/>
            <a:ext cx="1219551" cy="512719"/>
            <a:chOff x="3257549" y="1234476"/>
            <a:chExt cx="1219551" cy="512719"/>
          </a:xfrm>
        </p:grpSpPr>
        <p:sp>
          <p:nvSpPr>
            <p:cNvPr id="149" name="文本框 148">
              <a:extLst>
                <a:ext uri="{FF2B5EF4-FFF2-40B4-BE49-F238E27FC236}">
                  <a16:creationId xmlns:a16="http://schemas.microsoft.com/office/drawing/2014/main" id="{1C375D65-1DDB-462C-B348-D5F415F0D81C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3</a:t>
              </a:r>
              <a:endParaRPr lang="zh-CN" altLang="en-US" dirty="0"/>
            </a:p>
          </p:txBody>
        </p:sp>
        <p:cxnSp>
          <p:nvCxnSpPr>
            <p:cNvPr id="150" name="直接箭头连接符 149">
              <a:extLst>
                <a:ext uri="{FF2B5EF4-FFF2-40B4-BE49-F238E27FC236}">
                  <a16:creationId xmlns:a16="http://schemas.microsoft.com/office/drawing/2014/main" id="{51C5CDE7-5535-4279-AA28-814BBF1AAD6E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组合 150">
            <a:extLst>
              <a:ext uri="{FF2B5EF4-FFF2-40B4-BE49-F238E27FC236}">
                <a16:creationId xmlns:a16="http://schemas.microsoft.com/office/drawing/2014/main" id="{C6D2B972-7B05-48C4-B691-9CC355F6FDF1}"/>
              </a:ext>
            </a:extLst>
          </p:cNvPr>
          <p:cNvGrpSpPr/>
          <p:nvPr/>
        </p:nvGrpSpPr>
        <p:grpSpPr>
          <a:xfrm>
            <a:off x="3954857" y="4226214"/>
            <a:ext cx="1219551" cy="489864"/>
            <a:chOff x="3292815" y="2271715"/>
            <a:chExt cx="1219551" cy="489864"/>
          </a:xfrm>
        </p:grpSpPr>
        <p:cxnSp>
          <p:nvCxnSpPr>
            <p:cNvPr id="152" name="直接箭头连接符 151">
              <a:extLst>
                <a:ext uri="{FF2B5EF4-FFF2-40B4-BE49-F238E27FC236}">
                  <a16:creationId xmlns:a16="http://schemas.microsoft.com/office/drawing/2014/main" id="{2D2C79AE-F68A-4A54-B967-85668E003E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文本框 152">
              <a:extLst>
                <a:ext uri="{FF2B5EF4-FFF2-40B4-BE49-F238E27FC236}">
                  <a16:creationId xmlns:a16="http://schemas.microsoft.com/office/drawing/2014/main" id="{BB2441C6-4D80-4E94-85D1-DAD9D9EB538E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2</a:t>
              </a:r>
              <a:endParaRPr lang="zh-CN" altLang="en-US" dirty="0"/>
            </a:p>
          </p:txBody>
        </p:sp>
      </p:grpSp>
      <p:grpSp>
        <p:nvGrpSpPr>
          <p:cNvPr id="184" name="组合 183">
            <a:extLst>
              <a:ext uri="{FF2B5EF4-FFF2-40B4-BE49-F238E27FC236}">
                <a16:creationId xmlns:a16="http://schemas.microsoft.com/office/drawing/2014/main" id="{886EFB36-E2C4-4A89-BBEF-5D492B4583D4}"/>
              </a:ext>
            </a:extLst>
          </p:cNvPr>
          <p:cNvGrpSpPr/>
          <p:nvPr/>
        </p:nvGrpSpPr>
        <p:grpSpPr>
          <a:xfrm>
            <a:off x="3919813" y="3083064"/>
            <a:ext cx="1219551" cy="512719"/>
            <a:chOff x="3257549" y="1234476"/>
            <a:chExt cx="1219551" cy="512719"/>
          </a:xfrm>
        </p:grpSpPr>
        <p:sp>
          <p:nvSpPr>
            <p:cNvPr id="185" name="文本框 184">
              <a:extLst>
                <a:ext uri="{FF2B5EF4-FFF2-40B4-BE49-F238E27FC236}">
                  <a16:creationId xmlns:a16="http://schemas.microsoft.com/office/drawing/2014/main" id="{777537ED-5203-4713-AACC-3CD400503E5F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4</a:t>
              </a:r>
              <a:endParaRPr lang="zh-CN" altLang="en-US" dirty="0"/>
            </a:p>
          </p:txBody>
        </p:sp>
        <p:cxnSp>
          <p:nvCxnSpPr>
            <p:cNvPr id="186" name="直接箭头连接符 185">
              <a:extLst>
                <a:ext uri="{FF2B5EF4-FFF2-40B4-BE49-F238E27FC236}">
                  <a16:creationId xmlns:a16="http://schemas.microsoft.com/office/drawing/2014/main" id="{7AB15E61-5BC2-4FBC-99AA-1D04785AF617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组合 186">
            <a:extLst>
              <a:ext uri="{FF2B5EF4-FFF2-40B4-BE49-F238E27FC236}">
                <a16:creationId xmlns:a16="http://schemas.microsoft.com/office/drawing/2014/main" id="{B4135C4B-70D0-4EB2-AAF2-A73B91C797A6}"/>
              </a:ext>
            </a:extLst>
          </p:cNvPr>
          <p:cNvGrpSpPr/>
          <p:nvPr/>
        </p:nvGrpSpPr>
        <p:grpSpPr>
          <a:xfrm>
            <a:off x="4137086" y="4226214"/>
            <a:ext cx="1219551" cy="489864"/>
            <a:chOff x="3292815" y="2271715"/>
            <a:chExt cx="1219551" cy="489864"/>
          </a:xfrm>
        </p:grpSpPr>
        <p:cxnSp>
          <p:nvCxnSpPr>
            <p:cNvPr id="188" name="直接箭头连接符 187">
              <a:extLst>
                <a:ext uri="{FF2B5EF4-FFF2-40B4-BE49-F238E27FC236}">
                  <a16:creationId xmlns:a16="http://schemas.microsoft.com/office/drawing/2014/main" id="{3A538B35-6478-45CE-B9E7-80FE5E8526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文本框 188">
              <a:extLst>
                <a:ext uri="{FF2B5EF4-FFF2-40B4-BE49-F238E27FC236}">
                  <a16:creationId xmlns:a16="http://schemas.microsoft.com/office/drawing/2014/main" id="{7CBA8891-AD87-49E9-B428-D63981EC1913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3</a:t>
              </a:r>
              <a:endParaRPr lang="zh-CN" altLang="en-US" dirty="0"/>
            </a:p>
          </p:txBody>
        </p:sp>
      </p:grpSp>
      <p:grpSp>
        <p:nvGrpSpPr>
          <p:cNvPr id="190" name="组合 189">
            <a:extLst>
              <a:ext uri="{FF2B5EF4-FFF2-40B4-BE49-F238E27FC236}">
                <a16:creationId xmlns:a16="http://schemas.microsoft.com/office/drawing/2014/main" id="{CB58AF86-37B0-4F2F-B503-6F8E3CA9B577}"/>
              </a:ext>
            </a:extLst>
          </p:cNvPr>
          <p:cNvGrpSpPr/>
          <p:nvPr/>
        </p:nvGrpSpPr>
        <p:grpSpPr>
          <a:xfrm>
            <a:off x="4123752" y="3085803"/>
            <a:ext cx="1219551" cy="512719"/>
            <a:chOff x="3257549" y="1234476"/>
            <a:chExt cx="1219551" cy="512719"/>
          </a:xfrm>
        </p:grpSpPr>
        <p:sp>
          <p:nvSpPr>
            <p:cNvPr id="191" name="文本框 190">
              <a:extLst>
                <a:ext uri="{FF2B5EF4-FFF2-40B4-BE49-F238E27FC236}">
                  <a16:creationId xmlns:a16="http://schemas.microsoft.com/office/drawing/2014/main" id="{FD8D5997-C7FA-4A97-90E4-EDF29211F846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5</a:t>
              </a:r>
              <a:endParaRPr lang="zh-CN" altLang="en-US" dirty="0"/>
            </a:p>
          </p:txBody>
        </p:sp>
        <p:cxnSp>
          <p:nvCxnSpPr>
            <p:cNvPr id="192" name="直接箭头连接符 191">
              <a:extLst>
                <a:ext uri="{FF2B5EF4-FFF2-40B4-BE49-F238E27FC236}">
                  <a16:creationId xmlns:a16="http://schemas.microsoft.com/office/drawing/2014/main" id="{A0E093A2-154D-4C00-8996-1CBEA6623CB7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3" name="组合 192">
            <a:extLst>
              <a:ext uri="{FF2B5EF4-FFF2-40B4-BE49-F238E27FC236}">
                <a16:creationId xmlns:a16="http://schemas.microsoft.com/office/drawing/2014/main" id="{A0AAF56E-7338-4380-A4B7-EC73CD94F756}"/>
              </a:ext>
            </a:extLst>
          </p:cNvPr>
          <p:cNvGrpSpPr/>
          <p:nvPr/>
        </p:nvGrpSpPr>
        <p:grpSpPr>
          <a:xfrm>
            <a:off x="4312597" y="4226214"/>
            <a:ext cx="1219551" cy="489864"/>
            <a:chOff x="3292815" y="2271715"/>
            <a:chExt cx="1219551" cy="489864"/>
          </a:xfrm>
        </p:grpSpPr>
        <p:cxnSp>
          <p:nvCxnSpPr>
            <p:cNvPr id="194" name="直接箭头连接符 193">
              <a:extLst>
                <a:ext uri="{FF2B5EF4-FFF2-40B4-BE49-F238E27FC236}">
                  <a16:creationId xmlns:a16="http://schemas.microsoft.com/office/drawing/2014/main" id="{4CCBDC3F-BE70-4A04-9781-D77B45B9F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文本框 194">
              <a:extLst>
                <a:ext uri="{FF2B5EF4-FFF2-40B4-BE49-F238E27FC236}">
                  <a16:creationId xmlns:a16="http://schemas.microsoft.com/office/drawing/2014/main" id="{8A0A90BD-333E-4CAC-AFF8-3D1E65113FAA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4</a:t>
              </a:r>
              <a:endParaRPr lang="zh-CN" altLang="en-US" dirty="0"/>
            </a:p>
          </p:txBody>
        </p:sp>
      </p:grpSp>
      <p:grpSp>
        <p:nvGrpSpPr>
          <p:cNvPr id="196" name="组合 195">
            <a:extLst>
              <a:ext uri="{FF2B5EF4-FFF2-40B4-BE49-F238E27FC236}">
                <a16:creationId xmlns:a16="http://schemas.microsoft.com/office/drawing/2014/main" id="{C176E793-0C36-4470-852B-7F7D5FD686CE}"/>
              </a:ext>
            </a:extLst>
          </p:cNvPr>
          <p:cNvGrpSpPr/>
          <p:nvPr/>
        </p:nvGrpSpPr>
        <p:grpSpPr>
          <a:xfrm>
            <a:off x="4325649" y="3087774"/>
            <a:ext cx="1219551" cy="512719"/>
            <a:chOff x="3257549" y="1234476"/>
            <a:chExt cx="1219551" cy="512719"/>
          </a:xfrm>
        </p:grpSpPr>
        <p:sp>
          <p:nvSpPr>
            <p:cNvPr id="197" name="文本框 196">
              <a:extLst>
                <a:ext uri="{FF2B5EF4-FFF2-40B4-BE49-F238E27FC236}">
                  <a16:creationId xmlns:a16="http://schemas.microsoft.com/office/drawing/2014/main" id="{DD13C4DC-3FF1-49CF-ABF5-F5B18BA96278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6</a:t>
              </a:r>
              <a:endParaRPr lang="zh-CN" altLang="en-US" dirty="0"/>
            </a:p>
          </p:txBody>
        </p:sp>
        <p:cxnSp>
          <p:nvCxnSpPr>
            <p:cNvPr id="198" name="直接箭头连接符 197">
              <a:extLst>
                <a:ext uri="{FF2B5EF4-FFF2-40B4-BE49-F238E27FC236}">
                  <a16:creationId xmlns:a16="http://schemas.microsoft.com/office/drawing/2014/main" id="{DD48E52F-34EB-4FAC-8E25-73035F20043E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9" name="组合 198">
            <a:extLst>
              <a:ext uri="{FF2B5EF4-FFF2-40B4-BE49-F238E27FC236}">
                <a16:creationId xmlns:a16="http://schemas.microsoft.com/office/drawing/2014/main" id="{AB9F2334-D97B-4D7B-8582-C56313DA2954}"/>
              </a:ext>
            </a:extLst>
          </p:cNvPr>
          <p:cNvGrpSpPr/>
          <p:nvPr/>
        </p:nvGrpSpPr>
        <p:grpSpPr>
          <a:xfrm>
            <a:off x="4514433" y="4227834"/>
            <a:ext cx="1219551" cy="489864"/>
            <a:chOff x="3292815" y="2271715"/>
            <a:chExt cx="1219551" cy="489864"/>
          </a:xfrm>
        </p:grpSpPr>
        <p:cxnSp>
          <p:nvCxnSpPr>
            <p:cNvPr id="200" name="直接箭头连接符 199">
              <a:extLst>
                <a:ext uri="{FF2B5EF4-FFF2-40B4-BE49-F238E27FC236}">
                  <a16:creationId xmlns:a16="http://schemas.microsoft.com/office/drawing/2014/main" id="{D2311ADC-F967-45F8-946F-98771FDF0B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文本框 200">
              <a:extLst>
                <a:ext uri="{FF2B5EF4-FFF2-40B4-BE49-F238E27FC236}">
                  <a16:creationId xmlns:a16="http://schemas.microsoft.com/office/drawing/2014/main" id="{998891CF-8AE7-4C83-BF9E-0BB59AD4A7CD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5</a:t>
              </a:r>
              <a:endParaRPr lang="zh-CN" altLang="en-US" dirty="0"/>
            </a:p>
          </p:txBody>
        </p:sp>
      </p:grpSp>
      <p:grpSp>
        <p:nvGrpSpPr>
          <p:cNvPr id="202" name="组合 201">
            <a:extLst>
              <a:ext uri="{FF2B5EF4-FFF2-40B4-BE49-F238E27FC236}">
                <a16:creationId xmlns:a16="http://schemas.microsoft.com/office/drawing/2014/main" id="{33C71BB9-B29C-4F7C-86AD-3CF7E607FD74}"/>
              </a:ext>
            </a:extLst>
          </p:cNvPr>
          <p:cNvGrpSpPr/>
          <p:nvPr/>
        </p:nvGrpSpPr>
        <p:grpSpPr>
          <a:xfrm>
            <a:off x="4519149" y="3082254"/>
            <a:ext cx="1219551" cy="512719"/>
            <a:chOff x="3257549" y="1234476"/>
            <a:chExt cx="1219551" cy="512719"/>
          </a:xfrm>
        </p:grpSpPr>
        <p:sp>
          <p:nvSpPr>
            <p:cNvPr id="203" name="文本框 202">
              <a:extLst>
                <a:ext uri="{FF2B5EF4-FFF2-40B4-BE49-F238E27FC236}">
                  <a16:creationId xmlns:a16="http://schemas.microsoft.com/office/drawing/2014/main" id="{3037C59A-DD79-44E9-BC85-468885572212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7</a:t>
              </a:r>
              <a:endParaRPr lang="zh-CN" altLang="en-US" dirty="0"/>
            </a:p>
          </p:txBody>
        </p:sp>
        <p:cxnSp>
          <p:nvCxnSpPr>
            <p:cNvPr id="204" name="直接箭头连接符 203">
              <a:extLst>
                <a:ext uri="{FF2B5EF4-FFF2-40B4-BE49-F238E27FC236}">
                  <a16:creationId xmlns:a16="http://schemas.microsoft.com/office/drawing/2014/main" id="{74D847C7-0661-40A9-B43C-25889E8B7CF0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文本框 204">
            <a:extLst>
              <a:ext uri="{FF2B5EF4-FFF2-40B4-BE49-F238E27FC236}">
                <a16:creationId xmlns:a16="http://schemas.microsoft.com/office/drawing/2014/main" id="{CC24D63D-CD46-42E2-973F-38C490CF7429}"/>
              </a:ext>
            </a:extLst>
          </p:cNvPr>
          <p:cNvSpPr txBox="1"/>
          <p:nvPr/>
        </p:nvSpPr>
        <p:spPr>
          <a:xfrm>
            <a:off x="6530500" y="3552087"/>
            <a:ext cx="915436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dist"/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</a:rPr>
              <a:t>失配</a:t>
            </a:r>
            <a:endParaRPr lang="zh-CN" altLang="en-US" b="1" dirty="0">
              <a:solidFill>
                <a:srgbClr val="000000"/>
              </a:solidFill>
            </a:endParaRPr>
          </a:p>
        </p:txBody>
      </p:sp>
      <p:sp>
        <p:nvSpPr>
          <p:cNvPr id="206" name="文本框 205">
            <a:extLst>
              <a:ext uri="{FF2B5EF4-FFF2-40B4-BE49-F238E27FC236}">
                <a16:creationId xmlns:a16="http://schemas.microsoft.com/office/drawing/2014/main" id="{64BE2FDA-1E0E-41A6-A519-59351884B44E}"/>
              </a:ext>
            </a:extLst>
          </p:cNvPr>
          <p:cNvSpPr txBox="1"/>
          <p:nvPr/>
        </p:nvSpPr>
        <p:spPr>
          <a:xfrm>
            <a:off x="1978082" y="5311882"/>
            <a:ext cx="915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第</a:t>
            </a:r>
            <a:r>
              <a:rPr lang="zh-CN" altLang="en-US" b="1" noProof="0" dirty="0">
                <a:solidFill>
                  <a:schemeClr val="accent1">
                    <a:lumMod val="75000"/>
                  </a:schemeClr>
                </a:solidFill>
                <a:latin typeface="Times New Roman"/>
                <a:ea typeface="微软雅黑"/>
              </a:rPr>
              <a:t>三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/>
                <a:ea typeface="微软雅黑"/>
                <a:cs typeface="+mn-cs"/>
              </a:rPr>
              <a:t>趟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7" name="文本框 206">
            <a:extLst>
              <a:ext uri="{FF2B5EF4-FFF2-40B4-BE49-F238E27FC236}">
                <a16:creationId xmlns:a16="http://schemas.microsoft.com/office/drawing/2014/main" id="{DB4DED67-B9E3-4068-93FA-9B0BB1FBE688}"/>
              </a:ext>
            </a:extLst>
          </p:cNvPr>
          <p:cNvSpPr txBox="1"/>
          <p:nvPr/>
        </p:nvSpPr>
        <p:spPr>
          <a:xfrm>
            <a:off x="3000363" y="5311882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08" name="文本框 207">
            <a:extLst>
              <a:ext uri="{FF2B5EF4-FFF2-40B4-BE49-F238E27FC236}">
                <a16:creationId xmlns:a16="http://schemas.microsoft.com/office/drawing/2014/main" id="{4B07F2E8-6507-4125-A7D9-0FE83B481DB8}"/>
              </a:ext>
            </a:extLst>
          </p:cNvPr>
          <p:cNvSpPr txBox="1"/>
          <p:nvPr/>
        </p:nvSpPr>
        <p:spPr>
          <a:xfrm>
            <a:off x="3000363" y="5654427"/>
            <a:ext cx="250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09" name="文本框 208">
            <a:extLst>
              <a:ext uri="{FF2B5EF4-FFF2-40B4-BE49-F238E27FC236}">
                <a16:creationId xmlns:a16="http://schemas.microsoft.com/office/drawing/2014/main" id="{32A8842A-D766-4344-8CD9-A096FDE8B716}"/>
              </a:ext>
            </a:extLst>
          </p:cNvPr>
          <p:cNvSpPr txBox="1"/>
          <p:nvPr/>
        </p:nvSpPr>
        <p:spPr>
          <a:xfrm>
            <a:off x="3512706" y="5311882"/>
            <a:ext cx="27198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ababcabcacbab</a:t>
            </a:r>
            <a:endParaRPr lang="zh-CN" altLang="en-US" dirty="0"/>
          </a:p>
        </p:txBody>
      </p:sp>
      <p:sp>
        <p:nvSpPr>
          <p:cNvPr id="210" name="文本框 209">
            <a:extLst>
              <a:ext uri="{FF2B5EF4-FFF2-40B4-BE49-F238E27FC236}">
                <a16:creationId xmlns:a16="http://schemas.microsoft.com/office/drawing/2014/main" id="{09904E14-97F6-427C-9B6F-E8E80CE15746}"/>
              </a:ext>
            </a:extLst>
          </p:cNvPr>
          <p:cNvSpPr txBox="1"/>
          <p:nvPr/>
        </p:nvSpPr>
        <p:spPr>
          <a:xfrm>
            <a:off x="4524853" y="5589303"/>
            <a:ext cx="10712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/>
              <a:t>abcac</a:t>
            </a:r>
            <a:endParaRPr lang="zh-CN" altLang="en-US" dirty="0"/>
          </a:p>
        </p:txBody>
      </p:sp>
      <p:grpSp>
        <p:nvGrpSpPr>
          <p:cNvPr id="223" name="组合 222">
            <a:extLst>
              <a:ext uri="{FF2B5EF4-FFF2-40B4-BE49-F238E27FC236}">
                <a16:creationId xmlns:a16="http://schemas.microsoft.com/office/drawing/2014/main" id="{32F847D5-B88A-44CC-8964-90A087068219}"/>
              </a:ext>
            </a:extLst>
          </p:cNvPr>
          <p:cNvGrpSpPr/>
          <p:nvPr/>
        </p:nvGrpSpPr>
        <p:grpSpPr>
          <a:xfrm>
            <a:off x="4549837" y="4811634"/>
            <a:ext cx="1219551" cy="512719"/>
            <a:chOff x="3257549" y="1234476"/>
            <a:chExt cx="1219551" cy="512719"/>
          </a:xfrm>
        </p:grpSpPr>
        <p:sp>
          <p:nvSpPr>
            <p:cNvPr id="224" name="文本框 223">
              <a:extLst>
                <a:ext uri="{FF2B5EF4-FFF2-40B4-BE49-F238E27FC236}">
                  <a16:creationId xmlns:a16="http://schemas.microsoft.com/office/drawing/2014/main" id="{2548D8A9-CA21-402D-A33F-7429AE8611FA}"/>
                </a:ext>
              </a:extLst>
            </p:cNvPr>
            <p:cNvSpPr txBox="1"/>
            <p:nvPr/>
          </p:nvSpPr>
          <p:spPr>
            <a:xfrm>
              <a:off x="3257549" y="1234476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i</a:t>
              </a:r>
              <a:r>
                <a:rPr lang="en-US" altLang="zh-CN" dirty="0"/>
                <a:t> = 7</a:t>
              </a:r>
              <a:endParaRPr lang="zh-CN" altLang="en-US" dirty="0"/>
            </a:p>
          </p:txBody>
        </p:sp>
        <p:cxnSp>
          <p:nvCxnSpPr>
            <p:cNvPr id="225" name="直接箭头连接符 224">
              <a:extLst>
                <a:ext uri="{FF2B5EF4-FFF2-40B4-BE49-F238E27FC236}">
                  <a16:creationId xmlns:a16="http://schemas.microsoft.com/office/drawing/2014/main" id="{2929C17A-8B61-4D99-A27E-B6089594806B}"/>
                </a:ext>
              </a:extLst>
            </p:cNvPr>
            <p:cNvCxnSpPr>
              <a:cxnSpLocks/>
            </p:cNvCxnSpPr>
            <p:nvPr/>
          </p:nvCxnSpPr>
          <p:spPr>
            <a:xfrm>
              <a:off x="3580873" y="1517195"/>
              <a:ext cx="0" cy="230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7" name="组合 226">
            <a:extLst>
              <a:ext uri="{FF2B5EF4-FFF2-40B4-BE49-F238E27FC236}">
                <a16:creationId xmlns:a16="http://schemas.microsoft.com/office/drawing/2014/main" id="{037B7AFD-9F27-4B8D-99DC-CD947F745C58}"/>
              </a:ext>
            </a:extLst>
          </p:cNvPr>
          <p:cNvGrpSpPr/>
          <p:nvPr/>
        </p:nvGrpSpPr>
        <p:grpSpPr>
          <a:xfrm>
            <a:off x="4585742" y="5958635"/>
            <a:ext cx="1219551" cy="489864"/>
            <a:chOff x="3292815" y="2271715"/>
            <a:chExt cx="1219551" cy="489864"/>
          </a:xfrm>
        </p:grpSpPr>
        <p:cxnSp>
          <p:nvCxnSpPr>
            <p:cNvPr id="231" name="直接箭头连接符 230">
              <a:extLst>
                <a:ext uri="{FF2B5EF4-FFF2-40B4-BE49-F238E27FC236}">
                  <a16:creationId xmlns:a16="http://schemas.microsoft.com/office/drawing/2014/main" id="{6DE49AE4-4476-4B58-80A6-2DD741C495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8324" y="2271715"/>
              <a:ext cx="0" cy="2073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文本框 231">
              <a:extLst>
                <a:ext uri="{FF2B5EF4-FFF2-40B4-BE49-F238E27FC236}">
                  <a16:creationId xmlns:a16="http://schemas.microsoft.com/office/drawing/2014/main" id="{2C72C90B-9A36-47B5-8439-28885F1A7609}"/>
                </a:ext>
              </a:extLst>
            </p:cNvPr>
            <p:cNvSpPr txBox="1"/>
            <p:nvPr/>
          </p:nvSpPr>
          <p:spPr>
            <a:xfrm>
              <a:off x="3292815" y="2392247"/>
              <a:ext cx="12195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j = 2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48550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8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6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8" grpId="0"/>
      <p:bldP spid="279" grpId="0"/>
      <p:bldP spid="280" grpId="0"/>
      <p:bldP spid="281" grpId="0"/>
      <p:bldP spid="282" grpId="0"/>
      <p:bldP spid="85" grpId="0"/>
      <p:bldP spid="86" grpId="0"/>
      <p:bldP spid="87" grpId="0"/>
      <p:bldP spid="88" grpId="0"/>
      <p:bldP spid="89" grpId="0"/>
      <p:bldP spid="108" grpId="0" animBg="1"/>
      <p:bldP spid="205" grpId="0" animBg="1"/>
      <p:bldP spid="206" grpId="0"/>
      <p:bldP spid="207" grpId="0"/>
      <p:bldP spid="208" grpId="0"/>
      <p:bldP spid="209" grpId="0"/>
      <p:bldP spid="2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2608933" y="1366505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串的基本操作</a:t>
            </a:r>
          </a:p>
        </p:txBody>
      </p:sp>
      <p:grpSp>
        <p:nvGrpSpPr>
          <p:cNvPr id="75" name="组合 74"/>
          <p:cNvGrpSpPr/>
          <p:nvPr/>
        </p:nvGrpSpPr>
        <p:grpSpPr>
          <a:xfrm>
            <a:off x="6577240" y="1657003"/>
            <a:ext cx="4556800" cy="1104453"/>
            <a:chOff x="6182151" y="1457775"/>
            <a:chExt cx="4402365" cy="1067799"/>
          </a:xfrm>
        </p:grpSpPr>
        <p:sp>
          <p:nvSpPr>
            <p:cNvPr id="86" name="文本框 85"/>
            <p:cNvSpPr txBox="1"/>
            <p:nvPr/>
          </p:nvSpPr>
          <p:spPr>
            <a:xfrm>
              <a:off x="6409017" y="1847628"/>
              <a:ext cx="4175499" cy="6779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sz="1600" dirty="0"/>
                <a:t>：串 </a:t>
              </a:r>
              <a:r>
                <a:rPr lang="en-US" altLang="zh-CN" sz="1600" dirty="0"/>
                <a:t>S </a:t>
              </a:r>
              <a:r>
                <a:rPr lang="zh-CN" altLang="en-US" sz="1600" dirty="0"/>
                <a:t>存在。</a:t>
              </a:r>
              <a:endParaRPr lang="en-US" altLang="zh-CN" sz="1600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sz="1600" dirty="0"/>
                <a:t>：返回</a:t>
              </a:r>
              <a:r>
                <a:rPr lang="en-US" altLang="zh-CN" sz="1600" dirty="0"/>
                <a:t>S</a:t>
              </a:r>
              <a:r>
                <a:rPr lang="zh-CN" altLang="en-US" sz="1600" dirty="0"/>
                <a:t>的元素个数， 称为串的长度。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8" name="TextBox 1956"/>
            <p:cNvSpPr/>
            <p:nvPr/>
          </p:nvSpPr>
          <p:spPr>
            <a:xfrm>
              <a:off x="6182151" y="1457775"/>
              <a:ext cx="3924947" cy="40332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8. </a:t>
              </a:r>
              <a:r>
                <a:rPr kumimoji="0" lang="en-US" altLang="zh-CN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SubLength</a:t>
              </a: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(S)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2864034" y="5584638"/>
            <a:ext cx="3907324" cy="1034449"/>
            <a:chOff x="5957381" y="3808871"/>
            <a:chExt cx="3775288" cy="999220"/>
          </a:xfrm>
        </p:grpSpPr>
        <p:sp>
          <p:nvSpPr>
            <p:cNvPr id="6" name="文本框 5"/>
            <p:cNvSpPr txBox="1"/>
            <p:nvPr/>
          </p:nvSpPr>
          <p:spPr>
            <a:xfrm>
              <a:off x="6139839" y="4057297"/>
              <a:ext cx="3592830" cy="7507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dirty="0"/>
                <a:t>：串 </a:t>
              </a:r>
              <a:r>
                <a:rPr lang="en-US" altLang="zh-CN" dirty="0"/>
                <a:t>S </a:t>
              </a:r>
              <a:r>
                <a:rPr lang="zh-CN" altLang="en-US" dirty="0"/>
                <a:t>存在。</a:t>
              </a:r>
              <a:endParaRPr lang="en-US" altLang="zh-CN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dirty="0"/>
                <a:t>：将</a:t>
              </a:r>
              <a:r>
                <a:rPr lang="en-US" altLang="zh-CN" dirty="0"/>
                <a:t>S</a:t>
              </a:r>
              <a:r>
                <a:rPr lang="zh-CN" altLang="en-US" dirty="0"/>
                <a:t>清为空串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7" name="TextBox 1956"/>
            <p:cNvSpPr/>
            <p:nvPr/>
          </p:nvSpPr>
          <p:spPr>
            <a:xfrm>
              <a:off x="5957381" y="3808871"/>
              <a:ext cx="2086684" cy="281846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5. </a:t>
              </a:r>
              <a:r>
                <a:rPr lang="en-US" altLang="zh-CN" sz="1800" b="1" dirty="0" err="1">
                  <a:solidFill>
                    <a:srgbClr val="000000"/>
                  </a:solidFill>
                  <a:latin typeface="+mn-lt"/>
                  <a:ea typeface="+mn-ea"/>
                  <a:cs typeface="+mn-ea"/>
                  <a:sym typeface="+mn-lt"/>
                </a:rPr>
                <a:t>ClearString</a:t>
              </a:r>
              <a:r>
                <a:rPr lang="en-US" altLang="zh-CN" sz="1800" b="1" dirty="0">
                  <a:solidFill>
                    <a:srgbClr val="000000"/>
                  </a:solidFill>
                  <a:latin typeface="+mn-lt"/>
                  <a:ea typeface="+mn-ea"/>
                  <a:cs typeface="+mn-ea"/>
                  <a:sym typeface="+mn-lt"/>
                </a:rPr>
                <a:t>(&amp;S)</a:t>
              </a:r>
              <a:endParaRPr lang="zh-CN" altLang="en-US" b="1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cxnSp>
        <p:nvCxnSpPr>
          <p:cNvPr id="11" name="直接连接符 10"/>
          <p:cNvCxnSpPr>
            <a:stCxn id="56" idx="0"/>
          </p:cNvCxnSpPr>
          <p:nvPr/>
        </p:nvCxnSpPr>
        <p:spPr>
          <a:xfrm>
            <a:off x="6078698" y="1794566"/>
            <a:ext cx="0" cy="4621020"/>
          </a:xfrm>
          <a:prstGeom prst="line">
            <a:avLst/>
          </a:prstGeom>
          <a:ln w="9525">
            <a:solidFill>
              <a:srgbClr val="1B436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5599431" y="5294940"/>
            <a:ext cx="947145" cy="958551"/>
            <a:chOff x="5237224" y="4937554"/>
            <a:chExt cx="914912" cy="926470"/>
          </a:xfrm>
          <a:solidFill>
            <a:schemeClr val="bg1"/>
          </a:solidFill>
        </p:grpSpPr>
        <p:sp>
          <p:nvSpPr>
            <p:cNvPr id="65" name="Freeform 1812"/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Rectangle 6"/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1" name="Freeform 7"/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2" name="Rectangle 8"/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3" name="Rectangle 9"/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4" name="Freeform 10"/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5599431" y="1638604"/>
            <a:ext cx="947145" cy="958551"/>
            <a:chOff x="5237224" y="1404429"/>
            <a:chExt cx="914912" cy="926470"/>
          </a:xfrm>
          <a:solidFill>
            <a:schemeClr val="bg1"/>
          </a:solidFill>
        </p:grpSpPr>
        <p:sp>
          <p:nvSpPr>
            <p:cNvPr id="56" name="Freeform 1812"/>
            <p:cNvSpPr/>
            <p:nvPr/>
          </p:nvSpPr>
          <p:spPr>
            <a:xfrm>
              <a:off x="5237224" y="1404429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414061" y="1669202"/>
              <a:ext cx="567103" cy="386174"/>
              <a:chOff x="5842315" y="2065986"/>
              <a:chExt cx="592138" cy="403225"/>
            </a:xfrm>
            <a:grpFill/>
          </p:grpSpPr>
          <p:sp>
            <p:nvSpPr>
              <p:cNvPr id="36" name="Oval 14"/>
              <p:cNvSpPr>
                <a:spLocks noChangeArrowheads="1"/>
              </p:cNvSpPr>
              <p:nvPr/>
            </p:nvSpPr>
            <p:spPr bwMode="auto">
              <a:xfrm>
                <a:off x="6050278" y="2065986"/>
                <a:ext cx="174625" cy="171450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5842315" y="2112023"/>
                <a:ext cx="592138" cy="357188"/>
                <a:chOff x="5543551" y="2033588"/>
                <a:chExt cx="592138" cy="357188"/>
              </a:xfrm>
              <a:grpFill/>
            </p:grpSpPr>
            <p:sp>
              <p:nvSpPr>
                <p:cNvPr id="38" name="Freeform 15"/>
                <p:cNvSpPr/>
                <p:nvPr/>
              </p:nvSpPr>
              <p:spPr bwMode="auto">
                <a:xfrm>
                  <a:off x="5681664" y="2170113"/>
                  <a:ext cx="315913" cy="220663"/>
                </a:xfrm>
                <a:custGeom>
                  <a:avLst/>
                  <a:gdLst>
                    <a:gd name="T0" fmla="*/ 219 w 219"/>
                    <a:gd name="T1" fmla="*/ 93 h 154"/>
                    <a:gd name="T2" fmla="*/ 156 w 219"/>
                    <a:gd name="T3" fmla="*/ 0 h 154"/>
                    <a:gd name="T4" fmla="*/ 110 w 219"/>
                    <a:gd name="T5" fmla="*/ 125 h 154"/>
                    <a:gd name="T6" fmla="*/ 64 w 219"/>
                    <a:gd name="T7" fmla="*/ 0 h 154"/>
                    <a:gd name="T8" fmla="*/ 0 w 219"/>
                    <a:gd name="T9" fmla="*/ 93 h 154"/>
                    <a:gd name="T10" fmla="*/ 0 w 219"/>
                    <a:gd name="T11" fmla="*/ 96 h 154"/>
                    <a:gd name="T12" fmla="*/ 0 w 219"/>
                    <a:gd name="T13" fmla="*/ 97 h 154"/>
                    <a:gd name="T14" fmla="*/ 110 w 219"/>
                    <a:gd name="T15" fmla="*/ 154 h 154"/>
                    <a:gd name="T16" fmla="*/ 219 w 219"/>
                    <a:gd name="T17" fmla="*/ 97 h 154"/>
                    <a:gd name="T18" fmla="*/ 219 w 219"/>
                    <a:gd name="T19" fmla="*/ 96 h 154"/>
                    <a:gd name="T20" fmla="*/ 219 w 219"/>
                    <a:gd name="T21" fmla="*/ 93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9" h="154">
                      <a:moveTo>
                        <a:pt x="219" y="93"/>
                      </a:moveTo>
                      <a:cubicBezTo>
                        <a:pt x="217" y="52"/>
                        <a:pt x="191" y="16"/>
                        <a:pt x="156" y="0"/>
                      </a:cubicBezTo>
                      <a:cubicBezTo>
                        <a:pt x="110" y="125"/>
                        <a:pt x="110" y="125"/>
                        <a:pt x="110" y="125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28" y="16"/>
                        <a:pt x="2" y="52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0" y="96"/>
                        <a:pt x="0" y="97"/>
                        <a:pt x="0" y="97"/>
                      </a:cubicBezTo>
                      <a:cubicBezTo>
                        <a:pt x="1" y="122"/>
                        <a:pt x="50" y="154"/>
                        <a:pt x="110" y="154"/>
                      </a:cubicBezTo>
                      <a:cubicBezTo>
                        <a:pt x="169" y="154"/>
                        <a:pt x="218" y="122"/>
                        <a:pt x="219" y="97"/>
                      </a:cubicBezTo>
                      <a:cubicBezTo>
                        <a:pt x="219" y="97"/>
                        <a:pt x="219" y="96"/>
                        <a:pt x="219" y="96"/>
                      </a:cubicBezTo>
                      <a:cubicBezTo>
                        <a:pt x="219" y="95"/>
                        <a:pt x="219" y="94"/>
                        <a:pt x="219" y="9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 16"/>
                <p:cNvSpPr/>
                <p:nvPr/>
              </p:nvSpPr>
              <p:spPr bwMode="auto">
                <a:xfrm>
                  <a:off x="5824539" y="2165351"/>
                  <a:ext cx="31750" cy="31750"/>
                </a:xfrm>
                <a:custGeom>
                  <a:avLst/>
                  <a:gdLst>
                    <a:gd name="T0" fmla="*/ 10 w 20"/>
                    <a:gd name="T1" fmla="*/ 0 h 20"/>
                    <a:gd name="T2" fmla="*/ 20 w 20"/>
                    <a:gd name="T3" fmla="*/ 10 h 20"/>
                    <a:gd name="T4" fmla="*/ 10 w 20"/>
                    <a:gd name="T5" fmla="*/ 20 h 20"/>
                    <a:gd name="T6" fmla="*/ 0 w 20"/>
                    <a:gd name="T7" fmla="*/ 10 h 20"/>
                    <a:gd name="T8" fmla="*/ 10 w 20"/>
                    <a:gd name="T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0" y="0"/>
                      </a:moveTo>
                      <a:lnTo>
                        <a:pt x="20" y="10"/>
                      </a:lnTo>
                      <a:lnTo>
                        <a:pt x="10" y="20"/>
                      </a:lnTo>
                      <a:lnTo>
                        <a:pt x="0" y="1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17"/>
                <p:cNvSpPr/>
                <p:nvPr/>
              </p:nvSpPr>
              <p:spPr bwMode="auto">
                <a:xfrm>
                  <a:off x="5816601" y="2197101"/>
                  <a:ext cx="46038" cy="117475"/>
                </a:xfrm>
                <a:custGeom>
                  <a:avLst/>
                  <a:gdLst>
                    <a:gd name="T0" fmla="*/ 21 w 29"/>
                    <a:gd name="T1" fmla="*/ 6 h 74"/>
                    <a:gd name="T2" fmla="*/ 15 w 29"/>
                    <a:gd name="T3" fmla="*/ 0 h 74"/>
                    <a:gd name="T4" fmla="*/ 7 w 29"/>
                    <a:gd name="T5" fmla="*/ 6 h 74"/>
                    <a:gd name="T6" fmla="*/ 0 w 29"/>
                    <a:gd name="T7" fmla="*/ 37 h 74"/>
                    <a:gd name="T8" fmla="*/ 15 w 29"/>
                    <a:gd name="T9" fmla="*/ 74 h 74"/>
                    <a:gd name="T10" fmla="*/ 29 w 29"/>
                    <a:gd name="T11" fmla="*/ 37 h 74"/>
                    <a:gd name="T12" fmla="*/ 21 w 29"/>
                    <a:gd name="T13" fmla="*/ 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74">
                      <a:moveTo>
                        <a:pt x="21" y="6"/>
                      </a:moveTo>
                      <a:lnTo>
                        <a:pt x="15" y="0"/>
                      </a:lnTo>
                      <a:lnTo>
                        <a:pt x="7" y="6"/>
                      </a:lnTo>
                      <a:lnTo>
                        <a:pt x="0" y="37"/>
                      </a:lnTo>
                      <a:lnTo>
                        <a:pt x="15" y="74"/>
                      </a:lnTo>
                      <a:lnTo>
                        <a:pt x="29" y="37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 18"/>
                <p:cNvSpPr/>
                <p:nvPr/>
              </p:nvSpPr>
              <p:spPr bwMode="auto">
                <a:xfrm>
                  <a:off x="5956301" y="2033588"/>
                  <a:ext cx="127000" cy="125413"/>
                </a:xfrm>
                <a:custGeom>
                  <a:avLst/>
                  <a:gdLst>
                    <a:gd name="T0" fmla="*/ 88 w 88"/>
                    <a:gd name="T1" fmla="*/ 44 h 87"/>
                    <a:gd name="T2" fmla="*/ 44 w 88"/>
                    <a:gd name="T3" fmla="*/ 0 h 87"/>
                    <a:gd name="T4" fmla="*/ 0 w 88"/>
                    <a:gd name="T5" fmla="*/ 44 h 87"/>
                    <a:gd name="T6" fmla="*/ 44 w 88"/>
                    <a:gd name="T7" fmla="*/ 87 h 87"/>
                    <a:gd name="T8" fmla="*/ 88 w 88"/>
                    <a:gd name="T9" fmla="*/ 4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87">
                      <a:moveTo>
                        <a:pt x="88" y="44"/>
                      </a:moveTo>
                      <a:cubicBezTo>
                        <a:pt x="88" y="19"/>
                        <a:pt x="68" y="0"/>
                        <a:pt x="44" y="0"/>
                      </a:cubicBezTo>
                      <a:cubicBezTo>
                        <a:pt x="20" y="0"/>
                        <a:pt x="1" y="19"/>
                        <a:pt x="0" y="44"/>
                      </a:cubicBezTo>
                      <a:cubicBezTo>
                        <a:pt x="0" y="68"/>
                        <a:pt x="20" y="87"/>
                        <a:pt x="44" y="87"/>
                      </a:cubicBezTo>
                      <a:cubicBezTo>
                        <a:pt x="68" y="87"/>
                        <a:pt x="88" y="68"/>
                        <a:pt x="88" y="4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 19"/>
                <p:cNvSpPr/>
                <p:nvPr/>
              </p:nvSpPr>
              <p:spPr bwMode="auto">
                <a:xfrm>
                  <a:off x="600868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 20"/>
                <p:cNvSpPr/>
                <p:nvPr/>
              </p:nvSpPr>
              <p:spPr bwMode="auto">
                <a:xfrm>
                  <a:off x="600392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6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6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Oval 21"/>
                <p:cNvSpPr>
                  <a:spLocks noChangeArrowheads="1"/>
                </p:cNvSpPr>
                <p:nvPr/>
              </p:nvSpPr>
              <p:spPr bwMode="auto">
                <a:xfrm>
                  <a:off x="5594351" y="2033588"/>
                  <a:ext cx="127000" cy="125413"/>
                </a:xfrm>
                <a:prstGeom prst="ellipse">
                  <a:avLst/>
                </a:pr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Freeform 22"/>
                <p:cNvSpPr/>
                <p:nvPr/>
              </p:nvSpPr>
              <p:spPr bwMode="auto">
                <a:xfrm>
                  <a:off x="5543551" y="2165351"/>
                  <a:ext cx="190500" cy="161925"/>
                </a:xfrm>
                <a:custGeom>
                  <a:avLst/>
                  <a:gdLst>
                    <a:gd name="T0" fmla="*/ 91 w 133"/>
                    <a:gd name="T1" fmla="*/ 100 h 112"/>
                    <a:gd name="T2" fmla="*/ 91 w 133"/>
                    <a:gd name="T3" fmla="*/ 100 h 112"/>
                    <a:gd name="T4" fmla="*/ 91 w 133"/>
                    <a:gd name="T5" fmla="*/ 99 h 112"/>
                    <a:gd name="T6" fmla="*/ 91 w 133"/>
                    <a:gd name="T7" fmla="*/ 96 h 112"/>
                    <a:gd name="T8" fmla="*/ 133 w 133"/>
                    <a:gd name="T9" fmla="*/ 13 h 112"/>
                    <a:gd name="T10" fmla="*/ 114 w 133"/>
                    <a:gd name="T11" fmla="*/ 0 h 112"/>
                    <a:gd name="T12" fmla="*/ 80 w 133"/>
                    <a:gd name="T13" fmla="*/ 92 h 112"/>
                    <a:gd name="T14" fmla="*/ 47 w 133"/>
                    <a:gd name="T15" fmla="*/ 0 h 112"/>
                    <a:gd name="T16" fmla="*/ 0 w 133"/>
                    <a:gd name="T17" fmla="*/ 68 h 112"/>
                    <a:gd name="T18" fmla="*/ 0 w 133"/>
                    <a:gd name="T19" fmla="*/ 70 h 112"/>
                    <a:gd name="T20" fmla="*/ 0 w 133"/>
                    <a:gd name="T21" fmla="*/ 71 h 112"/>
                    <a:gd name="T22" fmla="*/ 80 w 133"/>
                    <a:gd name="T23" fmla="*/ 112 h 112"/>
                    <a:gd name="T24" fmla="*/ 94 w 133"/>
                    <a:gd name="T25" fmla="*/ 112 h 112"/>
                    <a:gd name="T26" fmla="*/ 91 w 133"/>
                    <a:gd name="T27" fmla="*/ 10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112">
                      <a:moveTo>
                        <a:pt x="91" y="100"/>
                      </a:moveTo>
                      <a:cubicBezTo>
                        <a:pt x="91" y="100"/>
                        <a:pt x="91" y="100"/>
                        <a:pt x="91" y="100"/>
                      </a:cubicBezTo>
                      <a:cubicBezTo>
                        <a:pt x="91" y="100"/>
                        <a:pt x="91" y="100"/>
                        <a:pt x="91" y="99"/>
                      </a:cubicBezTo>
                      <a:cubicBezTo>
                        <a:pt x="91" y="98"/>
                        <a:pt x="91" y="97"/>
                        <a:pt x="91" y="96"/>
                      </a:cubicBezTo>
                      <a:cubicBezTo>
                        <a:pt x="93" y="63"/>
                        <a:pt x="108" y="33"/>
                        <a:pt x="133" y="13"/>
                      </a:cubicBezTo>
                      <a:cubicBezTo>
                        <a:pt x="127" y="8"/>
                        <a:pt x="121" y="4"/>
                        <a:pt x="114" y="0"/>
                      </a:cubicBezTo>
                      <a:cubicBezTo>
                        <a:pt x="80" y="92"/>
                        <a:pt x="80" y="92"/>
                        <a:pt x="80" y="92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1" y="12"/>
                        <a:pt x="2" y="38"/>
                        <a:pt x="0" y="68"/>
                      </a:cubicBezTo>
                      <a:cubicBezTo>
                        <a:pt x="0" y="69"/>
                        <a:pt x="0" y="70"/>
                        <a:pt x="0" y="70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" y="90"/>
                        <a:pt x="37" y="112"/>
                        <a:pt x="80" y="112"/>
                      </a:cubicBezTo>
                      <a:cubicBezTo>
                        <a:pt x="85" y="112"/>
                        <a:pt x="89" y="112"/>
                        <a:pt x="94" y="112"/>
                      </a:cubicBezTo>
                      <a:cubicBezTo>
                        <a:pt x="92" y="108"/>
                        <a:pt x="91" y="104"/>
                        <a:pt x="91" y="10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 23"/>
                <p:cNvSpPr/>
                <p:nvPr/>
              </p:nvSpPr>
              <p:spPr bwMode="auto">
                <a:xfrm>
                  <a:off x="564673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Freeform 24"/>
                <p:cNvSpPr/>
                <p:nvPr/>
              </p:nvSpPr>
              <p:spPr bwMode="auto">
                <a:xfrm>
                  <a:off x="564197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5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5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 25"/>
                <p:cNvSpPr/>
                <p:nvPr/>
              </p:nvSpPr>
              <p:spPr bwMode="auto">
                <a:xfrm>
                  <a:off x="5943601" y="2165351"/>
                  <a:ext cx="192088" cy="161925"/>
                </a:xfrm>
                <a:custGeom>
                  <a:avLst/>
                  <a:gdLst>
                    <a:gd name="T0" fmla="*/ 133 w 133"/>
                    <a:gd name="T1" fmla="*/ 69 h 113"/>
                    <a:gd name="T2" fmla="*/ 87 w 133"/>
                    <a:gd name="T3" fmla="*/ 0 h 113"/>
                    <a:gd name="T4" fmla="*/ 53 w 133"/>
                    <a:gd name="T5" fmla="*/ 92 h 113"/>
                    <a:gd name="T6" fmla="*/ 20 w 133"/>
                    <a:gd name="T7" fmla="*/ 0 h 113"/>
                    <a:gd name="T8" fmla="*/ 0 w 133"/>
                    <a:gd name="T9" fmla="*/ 13 h 113"/>
                    <a:gd name="T10" fmla="*/ 22 w 133"/>
                    <a:gd name="T11" fmla="*/ 37 h 113"/>
                    <a:gd name="T12" fmla="*/ 43 w 133"/>
                    <a:gd name="T13" fmla="*/ 96 h 113"/>
                    <a:gd name="T14" fmla="*/ 43 w 133"/>
                    <a:gd name="T15" fmla="*/ 99 h 113"/>
                    <a:gd name="T16" fmla="*/ 43 w 133"/>
                    <a:gd name="T17" fmla="*/ 100 h 113"/>
                    <a:gd name="T18" fmla="*/ 43 w 133"/>
                    <a:gd name="T19" fmla="*/ 100 h 113"/>
                    <a:gd name="T20" fmla="*/ 40 w 133"/>
                    <a:gd name="T21" fmla="*/ 112 h 113"/>
                    <a:gd name="T22" fmla="*/ 53 w 133"/>
                    <a:gd name="T23" fmla="*/ 113 h 113"/>
                    <a:gd name="T24" fmla="*/ 133 w 133"/>
                    <a:gd name="T25" fmla="*/ 71 h 113"/>
                    <a:gd name="T26" fmla="*/ 133 w 133"/>
                    <a:gd name="T27" fmla="*/ 70 h 113"/>
                    <a:gd name="T28" fmla="*/ 133 w 133"/>
                    <a:gd name="T29" fmla="*/ 69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3" h="113">
                      <a:moveTo>
                        <a:pt x="133" y="69"/>
                      </a:moveTo>
                      <a:cubicBezTo>
                        <a:pt x="131" y="38"/>
                        <a:pt x="113" y="12"/>
                        <a:pt x="87" y="0"/>
                      </a:cubicBezTo>
                      <a:cubicBezTo>
                        <a:pt x="53" y="92"/>
                        <a:pt x="53" y="92"/>
                        <a:pt x="53" y="92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3" y="4"/>
                        <a:pt x="6" y="8"/>
                        <a:pt x="0" y="13"/>
                      </a:cubicBezTo>
                      <a:cubicBezTo>
                        <a:pt x="9" y="20"/>
                        <a:pt x="16" y="28"/>
                        <a:pt x="22" y="37"/>
                      </a:cubicBezTo>
                      <a:cubicBezTo>
                        <a:pt x="34" y="55"/>
                        <a:pt x="41" y="75"/>
                        <a:pt x="43" y="96"/>
                      </a:cubicBezTo>
                      <a:cubicBezTo>
                        <a:pt x="43" y="97"/>
                        <a:pt x="43" y="98"/>
                        <a:pt x="43" y="99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4"/>
                        <a:pt x="41" y="108"/>
                        <a:pt x="40" y="112"/>
                      </a:cubicBezTo>
                      <a:cubicBezTo>
                        <a:pt x="44" y="112"/>
                        <a:pt x="49" y="113"/>
                        <a:pt x="53" y="113"/>
                      </a:cubicBezTo>
                      <a:cubicBezTo>
                        <a:pt x="97" y="112"/>
                        <a:pt x="132" y="90"/>
                        <a:pt x="133" y="71"/>
                      </a:cubicBezTo>
                      <a:cubicBezTo>
                        <a:pt x="133" y="71"/>
                        <a:pt x="133" y="71"/>
                        <a:pt x="133" y="70"/>
                      </a:cubicBezTo>
                      <a:cubicBezTo>
                        <a:pt x="133" y="70"/>
                        <a:pt x="133" y="69"/>
                        <a:pt x="133" y="6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71" name="组合 70"/>
          <p:cNvGrpSpPr/>
          <p:nvPr/>
        </p:nvGrpSpPr>
        <p:grpSpPr>
          <a:xfrm>
            <a:off x="5599431" y="2857383"/>
            <a:ext cx="947145" cy="958551"/>
            <a:chOff x="5237226" y="2582137"/>
            <a:chExt cx="914912" cy="926470"/>
          </a:xfrm>
          <a:solidFill>
            <a:schemeClr val="bg1"/>
          </a:solidFill>
        </p:grpSpPr>
        <p:sp>
          <p:nvSpPr>
            <p:cNvPr id="63" name="Freeform 1812"/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443730" y="2786505"/>
              <a:ext cx="478840" cy="491867"/>
              <a:chOff x="5572126" y="3962401"/>
              <a:chExt cx="525448" cy="539750"/>
            </a:xfrm>
            <a:grpFill/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5942000" y="4138623"/>
                <a:ext cx="155574" cy="155576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5599431" y="4076162"/>
            <a:ext cx="947145" cy="958551"/>
            <a:chOff x="5237224" y="3759845"/>
            <a:chExt cx="914912" cy="926470"/>
          </a:xfrm>
          <a:solidFill>
            <a:schemeClr val="bg1"/>
          </a:solidFill>
        </p:grpSpPr>
        <p:sp>
          <p:nvSpPr>
            <p:cNvPr id="64" name="Freeform 1812"/>
            <p:cNvSpPr/>
            <p:nvPr/>
          </p:nvSpPr>
          <p:spPr>
            <a:xfrm>
              <a:off x="5237224" y="3759845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39563" y="3983854"/>
              <a:ext cx="345128" cy="512369"/>
              <a:chOff x="5649914" y="2946401"/>
              <a:chExt cx="360363" cy="534987"/>
            </a:xfrm>
            <a:grpFill/>
          </p:grpSpPr>
          <p:sp>
            <p:nvSpPr>
              <p:cNvPr id="29" name="Freeform 29"/>
              <p:cNvSpPr/>
              <p:nvPr/>
            </p:nvSpPr>
            <p:spPr bwMode="auto">
              <a:xfrm>
                <a:off x="5776914" y="3424238"/>
                <a:ext cx="106363" cy="57150"/>
              </a:xfrm>
              <a:custGeom>
                <a:avLst/>
                <a:gdLst>
                  <a:gd name="T0" fmla="*/ 0 w 74"/>
                  <a:gd name="T1" fmla="*/ 0 h 40"/>
                  <a:gd name="T2" fmla="*/ 37 w 74"/>
                  <a:gd name="T3" fmla="*/ 40 h 40"/>
                  <a:gd name="T4" fmla="*/ 74 w 74"/>
                  <a:gd name="T5" fmla="*/ 0 h 40"/>
                  <a:gd name="T6" fmla="*/ 0 w 74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40">
                    <a:moveTo>
                      <a:pt x="0" y="0"/>
                    </a:moveTo>
                    <a:cubicBezTo>
                      <a:pt x="0" y="22"/>
                      <a:pt x="17" y="40"/>
                      <a:pt x="37" y="40"/>
                    </a:cubicBezTo>
                    <a:cubicBezTo>
                      <a:pt x="57" y="40"/>
                      <a:pt x="74" y="22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5753101" y="3346451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6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6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4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5753101" y="3386138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5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5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3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5649914" y="2946401"/>
                <a:ext cx="360363" cy="385763"/>
              </a:xfrm>
              <a:custGeom>
                <a:avLst/>
                <a:gdLst>
                  <a:gd name="T0" fmla="*/ 250 w 250"/>
                  <a:gd name="T1" fmla="*/ 125 h 268"/>
                  <a:gd name="T2" fmla="*/ 125 w 250"/>
                  <a:gd name="T3" fmla="*/ 0 h 268"/>
                  <a:gd name="T4" fmla="*/ 0 w 250"/>
                  <a:gd name="T5" fmla="*/ 125 h 268"/>
                  <a:gd name="T6" fmla="*/ 72 w 250"/>
                  <a:gd name="T7" fmla="*/ 238 h 268"/>
                  <a:gd name="T8" fmla="*/ 72 w 250"/>
                  <a:gd name="T9" fmla="*/ 244 h 268"/>
                  <a:gd name="T10" fmla="*/ 96 w 250"/>
                  <a:gd name="T11" fmla="*/ 268 h 268"/>
                  <a:gd name="T12" fmla="*/ 154 w 250"/>
                  <a:gd name="T13" fmla="*/ 268 h 268"/>
                  <a:gd name="T14" fmla="*/ 178 w 250"/>
                  <a:gd name="T15" fmla="*/ 244 h 268"/>
                  <a:gd name="T16" fmla="*/ 178 w 250"/>
                  <a:gd name="T17" fmla="*/ 238 h 268"/>
                  <a:gd name="T18" fmla="*/ 250 w 250"/>
                  <a:gd name="T19" fmla="*/ 12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68">
                    <a:moveTo>
                      <a:pt x="250" y="125"/>
                    </a:moveTo>
                    <a:cubicBezTo>
                      <a:pt x="250" y="56"/>
                      <a:pt x="194" y="0"/>
                      <a:pt x="125" y="0"/>
                    </a:cubicBezTo>
                    <a:cubicBezTo>
                      <a:pt x="56" y="0"/>
                      <a:pt x="0" y="56"/>
                      <a:pt x="0" y="125"/>
                    </a:cubicBezTo>
                    <a:cubicBezTo>
                      <a:pt x="0" y="175"/>
                      <a:pt x="30" y="218"/>
                      <a:pt x="72" y="238"/>
                    </a:cubicBezTo>
                    <a:cubicBezTo>
                      <a:pt x="72" y="244"/>
                      <a:pt x="72" y="244"/>
                      <a:pt x="72" y="244"/>
                    </a:cubicBezTo>
                    <a:cubicBezTo>
                      <a:pt x="72" y="257"/>
                      <a:pt x="83" y="268"/>
                      <a:pt x="96" y="268"/>
                    </a:cubicBezTo>
                    <a:cubicBezTo>
                      <a:pt x="154" y="268"/>
                      <a:pt x="154" y="268"/>
                      <a:pt x="154" y="268"/>
                    </a:cubicBezTo>
                    <a:cubicBezTo>
                      <a:pt x="167" y="268"/>
                      <a:pt x="178" y="257"/>
                      <a:pt x="178" y="244"/>
                    </a:cubicBezTo>
                    <a:cubicBezTo>
                      <a:pt x="178" y="238"/>
                      <a:pt x="178" y="238"/>
                      <a:pt x="178" y="238"/>
                    </a:cubicBezTo>
                    <a:cubicBezTo>
                      <a:pt x="221" y="218"/>
                      <a:pt x="250" y="175"/>
                      <a:pt x="250" y="12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6" name="组合 75"/>
          <p:cNvGrpSpPr/>
          <p:nvPr/>
        </p:nvGrpSpPr>
        <p:grpSpPr>
          <a:xfrm>
            <a:off x="2021164" y="2875075"/>
            <a:ext cx="3917294" cy="1423896"/>
            <a:chOff x="1828630" y="2564611"/>
            <a:chExt cx="3784922" cy="1375086"/>
          </a:xfrm>
        </p:grpSpPr>
        <p:sp>
          <p:nvSpPr>
            <p:cNvPr id="66" name="文本框 85"/>
            <p:cNvSpPr txBox="1"/>
            <p:nvPr/>
          </p:nvSpPr>
          <p:spPr>
            <a:xfrm>
              <a:off x="2214555" y="2841322"/>
              <a:ext cx="3398997" cy="1098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dirty="0"/>
                <a:t>：串 </a:t>
              </a:r>
              <a:r>
                <a:rPr lang="en-US" altLang="zh-CN" dirty="0"/>
                <a:t>S1 </a:t>
              </a:r>
              <a:r>
                <a:rPr lang="zh-CN" altLang="en-US" dirty="0"/>
                <a:t>和 </a:t>
              </a:r>
              <a:r>
                <a:rPr lang="en-US" altLang="zh-CN" dirty="0"/>
                <a:t>S2 </a:t>
              </a:r>
              <a:r>
                <a:rPr lang="zh-CN" altLang="en-US" dirty="0"/>
                <a:t>存在。</a:t>
              </a:r>
              <a:endParaRPr lang="en-US" altLang="zh-CN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dirty="0"/>
                <a:t>：用</a:t>
              </a:r>
              <a:r>
                <a:rPr lang="en-US" altLang="zh-CN" dirty="0"/>
                <a:t>T</a:t>
              </a:r>
              <a:r>
                <a:rPr lang="zh-CN" altLang="en-US" dirty="0"/>
                <a:t>返回由 </a:t>
              </a:r>
              <a:r>
                <a:rPr lang="en-US" altLang="zh-CN" dirty="0"/>
                <a:t>S1 </a:t>
              </a:r>
              <a:r>
                <a:rPr lang="zh-CN" altLang="en-US" dirty="0"/>
                <a:t>和 </a:t>
              </a:r>
              <a:r>
                <a:rPr lang="en-US" altLang="zh-CN" dirty="0"/>
                <a:t>S2 </a:t>
              </a:r>
              <a:r>
                <a:rPr lang="zh-CN" altLang="en-US" dirty="0"/>
                <a:t>联接而成的新串。 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67" name="TextBox 1956"/>
            <p:cNvSpPr/>
            <p:nvPr/>
          </p:nvSpPr>
          <p:spPr>
            <a:xfrm>
              <a:off x="1828630" y="2564611"/>
              <a:ext cx="2506085" cy="281374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r">
                <a:lnSpc>
                  <a:spcPts val="1500"/>
                </a:lnSpc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7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. </a:t>
              </a:r>
              <a:r>
                <a:rPr lang="en-US" altLang="zh-CN" sz="1800" b="1" dirty="0" err="1">
                  <a:latin typeface="+mn-lt"/>
                  <a:ea typeface="+mn-ea"/>
                  <a:cs typeface="+mn-ea"/>
                  <a:sym typeface="+mn-lt"/>
                </a:rPr>
                <a:t>Concat</a:t>
              </a:r>
              <a:r>
                <a:rPr lang="en-US" altLang="zh-CN" sz="1800" b="1" dirty="0">
                  <a:latin typeface="+mn-lt"/>
                  <a:ea typeface="+mn-ea"/>
                  <a:cs typeface="+mn-ea"/>
                  <a:sym typeface="+mn-lt"/>
                </a:rPr>
                <a:t>(&amp;</a:t>
              </a:r>
              <a:r>
                <a:rPr lang="en-US" altLang="zh-CN" sz="1800" b="1">
                  <a:latin typeface="+mn-lt"/>
                  <a:ea typeface="+mn-ea"/>
                  <a:cs typeface="+mn-ea"/>
                  <a:sym typeface="+mn-lt"/>
                </a:rPr>
                <a:t>T, (S1</a:t>
              </a:r>
              <a:r>
                <a:rPr lang="zh-CN" altLang="en-US" sz="1800" b="1" dirty="0">
                  <a:latin typeface="+mn-lt"/>
                  <a:ea typeface="+mn-ea"/>
                  <a:cs typeface="+mn-ea"/>
                  <a:sym typeface="+mn-lt"/>
                </a:rPr>
                <a:t>，</a:t>
              </a:r>
              <a:r>
                <a:rPr lang="en-US" altLang="zh-CN" sz="1800" b="1" dirty="0">
                  <a:latin typeface="+mn-lt"/>
                  <a:ea typeface="+mn-ea"/>
                  <a:cs typeface="+mn-ea"/>
                  <a:sym typeface="+mn-lt"/>
                </a:rPr>
                <a:t>S2)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)</a:t>
              </a:r>
              <a:endParaRPr lang="zh-CN" altLang="en-US" b="1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6546577" y="4024462"/>
            <a:ext cx="4587462" cy="1520643"/>
            <a:chOff x="2627333" y="4757620"/>
            <a:chExt cx="4381274" cy="1469648"/>
          </a:xfrm>
        </p:grpSpPr>
        <p:sp>
          <p:nvSpPr>
            <p:cNvPr id="68" name="文本框 5"/>
            <p:cNvSpPr txBox="1"/>
            <p:nvPr/>
          </p:nvSpPr>
          <p:spPr>
            <a:xfrm>
              <a:off x="2850650" y="5128047"/>
              <a:ext cx="4157957" cy="1099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dirty="0"/>
                <a:t>：串 </a:t>
              </a:r>
              <a:r>
                <a:rPr lang="en-US" altLang="zh-CN" dirty="0"/>
                <a:t>S </a:t>
              </a:r>
              <a:r>
                <a:rPr lang="zh-CN" altLang="en-US" dirty="0"/>
                <a:t>和 </a:t>
              </a:r>
              <a:r>
                <a:rPr lang="en-US" altLang="zh-CN" dirty="0"/>
                <a:t>T </a:t>
              </a:r>
              <a:r>
                <a:rPr lang="zh-CN" altLang="en-US" dirty="0"/>
                <a:t>存在。</a:t>
              </a:r>
              <a:endParaRPr lang="en-US" altLang="zh-CN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dirty="0"/>
                <a:t>：若</a:t>
              </a:r>
              <a:r>
                <a:rPr lang="en-US" altLang="zh-CN" dirty="0"/>
                <a:t>S&gt;T</a:t>
              </a:r>
              <a:r>
                <a:rPr lang="zh-CN" altLang="en-US" dirty="0"/>
                <a:t>，则返回值</a:t>
              </a:r>
              <a:r>
                <a:rPr lang="en-US" altLang="zh-CN" dirty="0"/>
                <a:t>&gt;0</a:t>
              </a:r>
              <a:r>
                <a:rPr lang="zh-CN" altLang="en-US" dirty="0"/>
                <a:t>；若</a:t>
              </a:r>
              <a:r>
                <a:rPr lang="en-US" altLang="zh-CN" dirty="0"/>
                <a:t>S=T</a:t>
              </a:r>
              <a:r>
                <a:rPr lang="zh-CN" altLang="en-US" dirty="0"/>
                <a:t>，则返回值</a:t>
              </a:r>
              <a:r>
                <a:rPr lang="en-US" altLang="zh-CN" dirty="0"/>
                <a:t>=0</a:t>
              </a:r>
              <a:r>
                <a:rPr lang="zh-CN" altLang="en-US" dirty="0"/>
                <a:t>； 若</a:t>
              </a:r>
              <a:r>
                <a:rPr lang="en-US" altLang="zh-CN" dirty="0"/>
                <a:t>S&lt;T</a:t>
              </a:r>
              <a:r>
                <a:rPr lang="zh-CN" altLang="en-US" dirty="0"/>
                <a:t>，则返回值</a:t>
              </a:r>
              <a:r>
                <a:rPr lang="en-US" altLang="zh-CN" dirty="0"/>
                <a:t>&lt;0</a:t>
              </a:r>
              <a:r>
                <a:rPr lang="zh-CN" altLang="en-US" dirty="0"/>
                <a:t>。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69" name="TextBox 1956"/>
            <p:cNvSpPr/>
            <p:nvPr/>
          </p:nvSpPr>
          <p:spPr>
            <a:xfrm>
              <a:off x="2627333" y="4757620"/>
              <a:ext cx="2364051" cy="40255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 dirty="0">
                  <a:solidFill>
                    <a:srgbClr val="000000"/>
                  </a:solidFill>
                  <a:latin typeface="Times New Roman"/>
                  <a:ea typeface="微软雅黑"/>
                  <a:cs typeface="+mn-ea"/>
                  <a:sym typeface="+mn-lt"/>
                </a:rPr>
                <a:t>6</a:t>
              </a: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. </a:t>
              </a:r>
              <a:r>
                <a:rPr kumimoji="0" lang="en-US" altLang="zh-CN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StrCompare</a:t>
              </a: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(S,T)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3DDA2128-FB62-4F59-97E2-1C41DF64B3EE}"/>
              </a:ext>
            </a:extLst>
          </p:cNvPr>
          <p:cNvGrpSpPr/>
          <p:nvPr/>
        </p:nvGrpSpPr>
        <p:grpSpPr>
          <a:xfrm>
            <a:off x="1505575" y="238913"/>
            <a:ext cx="4203131" cy="1060562"/>
            <a:chOff x="716110" y="187653"/>
            <a:chExt cx="4203131" cy="1060562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6DC999D2-23EB-44C0-B706-F815F338822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 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串的定义与操作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9BB851B1-9B6B-4394-8888-71A33DE313E4}"/>
                </a:ext>
              </a:extLst>
            </p:cNvPr>
            <p:cNvSpPr txBox="1"/>
            <p:nvPr/>
          </p:nvSpPr>
          <p:spPr>
            <a:xfrm>
              <a:off x="1167506" y="848105"/>
              <a:ext cx="35185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4.1.2. 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串的抽象数据类型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86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56"/>
          <p:cNvSpPr/>
          <p:nvPr/>
        </p:nvSpPr>
        <p:spPr>
          <a:xfrm>
            <a:off x="6557390" y="1517069"/>
            <a:ext cx="4062634" cy="41716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>
                <a:solidFill>
                  <a:srgbClr val="000000"/>
                </a:solidFill>
                <a:latin typeface="Times New Roman"/>
                <a:ea typeface="微软雅黑"/>
                <a:cs typeface="+mn-ea"/>
                <a:sym typeface="+mn-lt"/>
              </a:rPr>
              <a:t>12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. </a:t>
            </a:r>
            <a:r>
              <a:rPr lang="en-US" altLang="zh-CN" sz="1800" b="1" dirty="0" err="1">
                <a:latin typeface="+mn-lt"/>
                <a:ea typeface="+mn-ea"/>
                <a:cs typeface="+mn-ea"/>
                <a:sym typeface="+mn-lt"/>
              </a:rPr>
              <a:t>StrInsert</a:t>
            </a:r>
            <a:r>
              <a:rPr lang="en-US" altLang="zh-CN" sz="1800" b="1" dirty="0">
                <a:latin typeface="+mn-lt"/>
                <a:ea typeface="+mn-ea"/>
                <a:cs typeface="+mn-ea"/>
                <a:sym typeface="+mn-lt"/>
              </a:rPr>
              <a:t>(&amp;</a:t>
            </a:r>
            <a:r>
              <a:rPr lang="en-US" altLang="zh-CN" sz="1800" b="1" dirty="0" err="1">
                <a:latin typeface="+mn-lt"/>
                <a:ea typeface="+mn-ea"/>
                <a:cs typeface="+mn-ea"/>
                <a:sym typeface="+mn-lt"/>
              </a:rPr>
              <a:t>S,pos,T</a:t>
            </a:r>
            <a:r>
              <a:rPr lang="en-US" altLang="zh-CN" sz="1800" b="1" dirty="0">
                <a:latin typeface="+mn-lt"/>
                <a:ea typeface="+mn-ea"/>
                <a:cs typeface="+mn-ea"/>
                <a:sym typeface="+mn-lt"/>
              </a:rPr>
              <a:t>)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1068438" y="2450665"/>
            <a:ext cx="4841192" cy="1809293"/>
            <a:chOff x="5930830" y="3767028"/>
            <a:chExt cx="3850597" cy="1747679"/>
          </a:xfrm>
        </p:grpSpPr>
        <p:sp>
          <p:nvSpPr>
            <p:cNvPr id="6" name="文本框 5"/>
            <p:cNvSpPr txBox="1"/>
            <p:nvPr/>
          </p:nvSpPr>
          <p:spPr>
            <a:xfrm>
              <a:off x="6217966" y="4068240"/>
              <a:ext cx="3563461" cy="1446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800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sz="1800" dirty="0"/>
                <a:t>：</a:t>
              </a:r>
              <a:r>
                <a:rPr lang="zh-CN" altLang="en-US" dirty="0"/>
                <a:t>串</a:t>
              </a:r>
              <a:r>
                <a:rPr lang="en-US" altLang="zh-CN" dirty="0"/>
                <a:t>S, T</a:t>
              </a:r>
              <a:r>
                <a:rPr lang="zh-CN" altLang="en-US" dirty="0"/>
                <a:t>和 </a:t>
              </a:r>
              <a:r>
                <a:rPr lang="en-US" altLang="zh-CN" dirty="0"/>
                <a:t>V </a:t>
              </a:r>
              <a:r>
                <a:rPr lang="zh-CN" altLang="en-US" dirty="0"/>
                <a:t>均已存在，</a:t>
              </a:r>
              <a:endParaRPr lang="en-US" altLang="zh-CN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dirty="0"/>
                <a:t>                    </a:t>
              </a:r>
              <a:r>
                <a:rPr lang="zh-CN" altLang="en-US" dirty="0"/>
                <a:t>且 </a:t>
              </a:r>
              <a:r>
                <a:rPr lang="en-US" altLang="zh-CN" dirty="0"/>
                <a:t>T </a:t>
              </a:r>
              <a:r>
                <a:rPr lang="zh-CN" altLang="en-US" dirty="0"/>
                <a:t>是非空串。</a:t>
              </a:r>
              <a:endParaRPr lang="en-US" altLang="zh-CN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800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sz="1800" dirty="0"/>
                <a:t>：</a:t>
              </a:r>
              <a:r>
                <a:rPr lang="zh-CN" altLang="en-US" dirty="0"/>
                <a:t>用</a:t>
              </a:r>
              <a:r>
                <a:rPr lang="en-US" altLang="zh-CN" dirty="0"/>
                <a:t>V</a:t>
              </a:r>
              <a:r>
                <a:rPr lang="zh-CN" altLang="en-US" dirty="0"/>
                <a:t>替换主串</a:t>
              </a:r>
              <a:r>
                <a:rPr lang="en-US" altLang="zh-CN" dirty="0"/>
                <a:t>S</a:t>
              </a:r>
              <a:r>
                <a:rPr lang="zh-CN" altLang="en-US" dirty="0"/>
                <a:t>中出现的所有</a:t>
              </a:r>
              <a:endParaRPr lang="en-US" altLang="zh-CN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dirty="0"/>
                <a:t>                    </a:t>
              </a:r>
              <a:r>
                <a:rPr lang="zh-CN" altLang="en-US" dirty="0"/>
                <a:t>与</a:t>
              </a:r>
              <a:r>
                <a:rPr lang="en-US" altLang="zh-CN" dirty="0"/>
                <a:t>T </a:t>
              </a:r>
              <a:r>
                <a:rPr lang="zh-CN" altLang="en-US" dirty="0"/>
                <a:t>相等的不重叠子串。 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7" name="TextBox 1956"/>
            <p:cNvSpPr/>
            <p:nvPr/>
          </p:nvSpPr>
          <p:spPr>
            <a:xfrm>
              <a:off x="5930830" y="3767028"/>
              <a:ext cx="2929699" cy="28144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11. 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Replace(&amp;S,T,V)</a:t>
              </a:r>
              <a:endParaRPr lang="zh-CN" altLang="en-US" b="1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cxnSp>
        <p:nvCxnSpPr>
          <p:cNvPr id="11" name="直接连接符 10"/>
          <p:cNvCxnSpPr>
            <a:stCxn id="56" idx="0"/>
          </p:cNvCxnSpPr>
          <p:nvPr/>
        </p:nvCxnSpPr>
        <p:spPr>
          <a:xfrm>
            <a:off x="6145007" y="1665323"/>
            <a:ext cx="0" cy="4621020"/>
          </a:xfrm>
          <a:prstGeom prst="line">
            <a:avLst/>
          </a:prstGeom>
          <a:ln w="9525">
            <a:solidFill>
              <a:srgbClr val="1B436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5665740" y="5165697"/>
            <a:ext cx="947145" cy="958551"/>
            <a:chOff x="5237224" y="4937554"/>
            <a:chExt cx="914912" cy="926470"/>
          </a:xfrm>
          <a:solidFill>
            <a:schemeClr val="bg1"/>
          </a:solidFill>
        </p:grpSpPr>
        <p:sp>
          <p:nvSpPr>
            <p:cNvPr id="65" name="Freeform 1812"/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Rectangle 6"/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1" name="Freeform 7"/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2" name="Rectangle 8"/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3" name="Rectangle 9"/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4" name="Freeform 10"/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5665740" y="1509361"/>
            <a:ext cx="947145" cy="958551"/>
            <a:chOff x="5237224" y="1404429"/>
            <a:chExt cx="914912" cy="926470"/>
          </a:xfrm>
          <a:solidFill>
            <a:schemeClr val="bg1"/>
          </a:solidFill>
        </p:grpSpPr>
        <p:sp>
          <p:nvSpPr>
            <p:cNvPr id="56" name="Freeform 1812"/>
            <p:cNvSpPr/>
            <p:nvPr/>
          </p:nvSpPr>
          <p:spPr>
            <a:xfrm>
              <a:off x="5237224" y="1404429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414061" y="1669202"/>
              <a:ext cx="567103" cy="386174"/>
              <a:chOff x="5842315" y="2065986"/>
              <a:chExt cx="592138" cy="403225"/>
            </a:xfrm>
            <a:grpFill/>
          </p:grpSpPr>
          <p:sp>
            <p:nvSpPr>
              <p:cNvPr id="36" name="Oval 14"/>
              <p:cNvSpPr>
                <a:spLocks noChangeArrowheads="1"/>
              </p:cNvSpPr>
              <p:nvPr/>
            </p:nvSpPr>
            <p:spPr bwMode="auto">
              <a:xfrm>
                <a:off x="6050278" y="2065986"/>
                <a:ext cx="174625" cy="171450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5842315" y="2112023"/>
                <a:ext cx="592138" cy="357188"/>
                <a:chOff x="5543551" y="2033588"/>
                <a:chExt cx="592138" cy="357188"/>
              </a:xfrm>
              <a:grpFill/>
            </p:grpSpPr>
            <p:sp>
              <p:nvSpPr>
                <p:cNvPr id="38" name="Freeform 15"/>
                <p:cNvSpPr/>
                <p:nvPr/>
              </p:nvSpPr>
              <p:spPr bwMode="auto">
                <a:xfrm>
                  <a:off x="5681664" y="2170113"/>
                  <a:ext cx="315913" cy="220663"/>
                </a:xfrm>
                <a:custGeom>
                  <a:avLst/>
                  <a:gdLst>
                    <a:gd name="T0" fmla="*/ 219 w 219"/>
                    <a:gd name="T1" fmla="*/ 93 h 154"/>
                    <a:gd name="T2" fmla="*/ 156 w 219"/>
                    <a:gd name="T3" fmla="*/ 0 h 154"/>
                    <a:gd name="T4" fmla="*/ 110 w 219"/>
                    <a:gd name="T5" fmla="*/ 125 h 154"/>
                    <a:gd name="T6" fmla="*/ 64 w 219"/>
                    <a:gd name="T7" fmla="*/ 0 h 154"/>
                    <a:gd name="T8" fmla="*/ 0 w 219"/>
                    <a:gd name="T9" fmla="*/ 93 h 154"/>
                    <a:gd name="T10" fmla="*/ 0 w 219"/>
                    <a:gd name="T11" fmla="*/ 96 h 154"/>
                    <a:gd name="T12" fmla="*/ 0 w 219"/>
                    <a:gd name="T13" fmla="*/ 97 h 154"/>
                    <a:gd name="T14" fmla="*/ 110 w 219"/>
                    <a:gd name="T15" fmla="*/ 154 h 154"/>
                    <a:gd name="T16" fmla="*/ 219 w 219"/>
                    <a:gd name="T17" fmla="*/ 97 h 154"/>
                    <a:gd name="T18" fmla="*/ 219 w 219"/>
                    <a:gd name="T19" fmla="*/ 96 h 154"/>
                    <a:gd name="T20" fmla="*/ 219 w 219"/>
                    <a:gd name="T21" fmla="*/ 93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9" h="154">
                      <a:moveTo>
                        <a:pt x="219" y="93"/>
                      </a:moveTo>
                      <a:cubicBezTo>
                        <a:pt x="217" y="52"/>
                        <a:pt x="191" y="16"/>
                        <a:pt x="156" y="0"/>
                      </a:cubicBezTo>
                      <a:cubicBezTo>
                        <a:pt x="110" y="125"/>
                        <a:pt x="110" y="125"/>
                        <a:pt x="110" y="125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28" y="16"/>
                        <a:pt x="2" y="52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0" y="96"/>
                        <a:pt x="0" y="97"/>
                        <a:pt x="0" y="97"/>
                      </a:cubicBezTo>
                      <a:cubicBezTo>
                        <a:pt x="1" y="122"/>
                        <a:pt x="50" y="154"/>
                        <a:pt x="110" y="154"/>
                      </a:cubicBezTo>
                      <a:cubicBezTo>
                        <a:pt x="169" y="154"/>
                        <a:pt x="218" y="122"/>
                        <a:pt x="219" y="97"/>
                      </a:cubicBezTo>
                      <a:cubicBezTo>
                        <a:pt x="219" y="97"/>
                        <a:pt x="219" y="96"/>
                        <a:pt x="219" y="96"/>
                      </a:cubicBezTo>
                      <a:cubicBezTo>
                        <a:pt x="219" y="95"/>
                        <a:pt x="219" y="94"/>
                        <a:pt x="219" y="9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 16"/>
                <p:cNvSpPr/>
                <p:nvPr/>
              </p:nvSpPr>
              <p:spPr bwMode="auto">
                <a:xfrm>
                  <a:off x="5824539" y="2165351"/>
                  <a:ext cx="31750" cy="31750"/>
                </a:xfrm>
                <a:custGeom>
                  <a:avLst/>
                  <a:gdLst>
                    <a:gd name="T0" fmla="*/ 10 w 20"/>
                    <a:gd name="T1" fmla="*/ 0 h 20"/>
                    <a:gd name="T2" fmla="*/ 20 w 20"/>
                    <a:gd name="T3" fmla="*/ 10 h 20"/>
                    <a:gd name="T4" fmla="*/ 10 w 20"/>
                    <a:gd name="T5" fmla="*/ 20 h 20"/>
                    <a:gd name="T6" fmla="*/ 0 w 20"/>
                    <a:gd name="T7" fmla="*/ 10 h 20"/>
                    <a:gd name="T8" fmla="*/ 10 w 20"/>
                    <a:gd name="T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0" y="0"/>
                      </a:moveTo>
                      <a:lnTo>
                        <a:pt x="20" y="10"/>
                      </a:lnTo>
                      <a:lnTo>
                        <a:pt x="10" y="20"/>
                      </a:lnTo>
                      <a:lnTo>
                        <a:pt x="0" y="1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17"/>
                <p:cNvSpPr/>
                <p:nvPr/>
              </p:nvSpPr>
              <p:spPr bwMode="auto">
                <a:xfrm>
                  <a:off x="5816601" y="2197101"/>
                  <a:ext cx="46038" cy="117475"/>
                </a:xfrm>
                <a:custGeom>
                  <a:avLst/>
                  <a:gdLst>
                    <a:gd name="T0" fmla="*/ 21 w 29"/>
                    <a:gd name="T1" fmla="*/ 6 h 74"/>
                    <a:gd name="T2" fmla="*/ 15 w 29"/>
                    <a:gd name="T3" fmla="*/ 0 h 74"/>
                    <a:gd name="T4" fmla="*/ 7 w 29"/>
                    <a:gd name="T5" fmla="*/ 6 h 74"/>
                    <a:gd name="T6" fmla="*/ 0 w 29"/>
                    <a:gd name="T7" fmla="*/ 37 h 74"/>
                    <a:gd name="T8" fmla="*/ 15 w 29"/>
                    <a:gd name="T9" fmla="*/ 74 h 74"/>
                    <a:gd name="T10" fmla="*/ 29 w 29"/>
                    <a:gd name="T11" fmla="*/ 37 h 74"/>
                    <a:gd name="T12" fmla="*/ 21 w 29"/>
                    <a:gd name="T13" fmla="*/ 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74">
                      <a:moveTo>
                        <a:pt x="21" y="6"/>
                      </a:moveTo>
                      <a:lnTo>
                        <a:pt x="15" y="0"/>
                      </a:lnTo>
                      <a:lnTo>
                        <a:pt x="7" y="6"/>
                      </a:lnTo>
                      <a:lnTo>
                        <a:pt x="0" y="37"/>
                      </a:lnTo>
                      <a:lnTo>
                        <a:pt x="15" y="74"/>
                      </a:lnTo>
                      <a:lnTo>
                        <a:pt x="29" y="37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 18"/>
                <p:cNvSpPr/>
                <p:nvPr/>
              </p:nvSpPr>
              <p:spPr bwMode="auto">
                <a:xfrm>
                  <a:off x="5956301" y="2033588"/>
                  <a:ext cx="127000" cy="125413"/>
                </a:xfrm>
                <a:custGeom>
                  <a:avLst/>
                  <a:gdLst>
                    <a:gd name="T0" fmla="*/ 88 w 88"/>
                    <a:gd name="T1" fmla="*/ 44 h 87"/>
                    <a:gd name="T2" fmla="*/ 44 w 88"/>
                    <a:gd name="T3" fmla="*/ 0 h 87"/>
                    <a:gd name="T4" fmla="*/ 0 w 88"/>
                    <a:gd name="T5" fmla="*/ 44 h 87"/>
                    <a:gd name="T6" fmla="*/ 44 w 88"/>
                    <a:gd name="T7" fmla="*/ 87 h 87"/>
                    <a:gd name="T8" fmla="*/ 88 w 88"/>
                    <a:gd name="T9" fmla="*/ 4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87">
                      <a:moveTo>
                        <a:pt x="88" y="44"/>
                      </a:moveTo>
                      <a:cubicBezTo>
                        <a:pt x="88" y="19"/>
                        <a:pt x="68" y="0"/>
                        <a:pt x="44" y="0"/>
                      </a:cubicBezTo>
                      <a:cubicBezTo>
                        <a:pt x="20" y="0"/>
                        <a:pt x="1" y="19"/>
                        <a:pt x="0" y="44"/>
                      </a:cubicBezTo>
                      <a:cubicBezTo>
                        <a:pt x="0" y="68"/>
                        <a:pt x="20" y="87"/>
                        <a:pt x="44" y="87"/>
                      </a:cubicBezTo>
                      <a:cubicBezTo>
                        <a:pt x="68" y="87"/>
                        <a:pt x="88" y="68"/>
                        <a:pt x="88" y="4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 19"/>
                <p:cNvSpPr/>
                <p:nvPr/>
              </p:nvSpPr>
              <p:spPr bwMode="auto">
                <a:xfrm>
                  <a:off x="600868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 20"/>
                <p:cNvSpPr/>
                <p:nvPr/>
              </p:nvSpPr>
              <p:spPr bwMode="auto">
                <a:xfrm>
                  <a:off x="600392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6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6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Oval 21"/>
                <p:cNvSpPr>
                  <a:spLocks noChangeArrowheads="1"/>
                </p:cNvSpPr>
                <p:nvPr/>
              </p:nvSpPr>
              <p:spPr bwMode="auto">
                <a:xfrm>
                  <a:off x="5594351" y="2033588"/>
                  <a:ext cx="127000" cy="125413"/>
                </a:xfrm>
                <a:prstGeom prst="ellipse">
                  <a:avLst/>
                </a:pr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Freeform 22"/>
                <p:cNvSpPr/>
                <p:nvPr/>
              </p:nvSpPr>
              <p:spPr bwMode="auto">
                <a:xfrm>
                  <a:off x="5543551" y="2165351"/>
                  <a:ext cx="190500" cy="161925"/>
                </a:xfrm>
                <a:custGeom>
                  <a:avLst/>
                  <a:gdLst>
                    <a:gd name="T0" fmla="*/ 91 w 133"/>
                    <a:gd name="T1" fmla="*/ 100 h 112"/>
                    <a:gd name="T2" fmla="*/ 91 w 133"/>
                    <a:gd name="T3" fmla="*/ 100 h 112"/>
                    <a:gd name="T4" fmla="*/ 91 w 133"/>
                    <a:gd name="T5" fmla="*/ 99 h 112"/>
                    <a:gd name="T6" fmla="*/ 91 w 133"/>
                    <a:gd name="T7" fmla="*/ 96 h 112"/>
                    <a:gd name="T8" fmla="*/ 133 w 133"/>
                    <a:gd name="T9" fmla="*/ 13 h 112"/>
                    <a:gd name="T10" fmla="*/ 114 w 133"/>
                    <a:gd name="T11" fmla="*/ 0 h 112"/>
                    <a:gd name="T12" fmla="*/ 80 w 133"/>
                    <a:gd name="T13" fmla="*/ 92 h 112"/>
                    <a:gd name="T14" fmla="*/ 47 w 133"/>
                    <a:gd name="T15" fmla="*/ 0 h 112"/>
                    <a:gd name="T16" fmla="*/ 0 w 133"/>
                    <a:gd name="T17" fmla="*/ 68 h 112"/>
                    <a:gd name="T18" fmla="*/ 0 w 133"/>
                    <a:gd name="T19" fmla="*/ 70 h 112"/>
                    <a:gd name="T20" fmla="*/ 0 w 133"/>
                    <a:gd name="T21" fmla="*/ 71 h 112"/>
                    <a:gd name="T22" fmla="*/ 80 w 133"/>
                    <a:gd name="T23" fmla="*/ 112 h 112"/>
                    <a:gd name="T24" fmla="*/ 94 w 133"/>
                    <a:gd name="T25" fmla="*/ 112 h 112"/>
                    <a:gd name="T26" fmla="*/ 91 w 133"/>
                    <a:gd name="T27" fmla="*/ 10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112">
                      <a:moveTo>
                        <a:pt x="91" y="100"/>
                      </a:moveTo>
                      <a:cubicBezTo>
                        <a:pt x="91" y="100"/>
                        <a:pt x="91" y="100"/>
                        <a:pt x="91" y="100"/>
                      </a:cubicBezTo>
                      <a:cubicBezTo>
                        <a:pt x="91" y="100"/>
                        <a:pt x="91" y="100"/>
                        <a:pt x="91" y="99"/>
                      </a:cubicBezTo>
                      <a:cubicBezTo>
                        <a:pt x="91" y="98"/>
                        <a:pt x="91" y="97"/>
                        <a:pt x="91" y="96"/>
                      </a:cubicBezTo>
                      <a:cubicBezTo>
                        <a:pt x="93" y="63"/>
                        <a:pt x="108" y="33"/>
                        <a:pt x="133" y="13"/>
                      </a:cubicBezTo>
                      <a:cubicBezTo>
                        <a:pt x="127" y="8"/>
                        <a:pt x="121" y="4"/>
                        <a:pt x="114" y="0"/>
                      </a:cubicBezTo>
                      <a:cubicBezTo>
                        <a:pt x="80" y="92"/>
                        <a:pt x="80" y="92"/>
                        <a:pt x="80" y="92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1" y="12"/>
                        <a:pt x="2" y="38"/>
                        <a:pt x="0" y="68"/>
                      </a:cubicBezTo>
                      <a:cubicBezTo>
                        <a:pt x="0" y="69"/>
                        <a:pt x="0" y="70"/>
                        <a:pt x="0" y="70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" y="90"/>
                        <a:pt x="37" y="112"/>
                        <a:pt x="80" y="112"/>
                      </a:cubicBezTo>
                      <a:cubicBezTo>
                        <a:pt x="85" y="112"/>
                        <a:pt x="89" y="112"/>
                        <a:pt x="94" y="112"/>
                      </a:cubicBezTo>
                      <a:cubicBezTo>
                        <a:pt x="92" y="108"/>
                        <a:pt x="91" y="104"/>
                        <a:pt x="91" y="10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 23"/>
                <p:cNvSpPr/>
                <p:nvPr/>
              </p:nvSpPr>
              <p:spPr bwMode="auto">
                <a:xfrm>
                  <a:off x="564673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Freeform 24"/>
                <p:cNvSpPr/>
                <p:nvPr/>
              </p:nvSpPr>
              <p:spPr bwMode="auto">
                <a:xfrm>
                  <a:off x="564197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5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5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 25"/>
                <p:cNvSpPr/>
                <p:nvPr/>
              </p:nvSpPr>
              <p:spPr bwMode="auto">
                <a:xfrm>
                  <a:off x="5943601" y="2165351"/>
                  <a:ext cx="192088" cy="161925"/>
                </a:xfrm>
                <a:custGeom>
                  <a:avLst/>
                  <a:gdLst>
                    <a:gd name="T0" fmla="*/ 133 w 133"/>
                    <a:gd name="T1" fmla="*/ 69 h 113"/>
                    <a:gd name="T2" fmla="*/ 87 w 133"/>
                    <a:gd name="T3" fmla="*/ 0 h 113"/>
                    <a:gd name="T4" fmla="*/ 53 w 133"/>
                    <a:gd name="T5" fmla="*/ 92 h 113"/>
                    <a:gd name="T6" fmla="*/ 20 w 133"/>
                    <a:gd name="T7" fmla="*/ 0 h 113"/>
                    <a:gd name="T8" fmla="*/ 0 w 133"/>
                    <a:gd name="T9" fmla="*/ 13 h 113"/>
                    <a:gd name="T10" fmla="*/ 22 w 133"/>
                    <a:gd name="T11" fmla="*/ 37 h 113"/>
                    <a:gd name="T12" fmla="*/ 43 w 133"/>
                    <a:gd name="T13" fmla="*/ 96 h 113"/>
                    <a:gd name="T14" fmla="*/ 43 w 133"/>
                    <a:gd name="T15" fmla="*/ 99 h 113"/>
                    <a:gd name="T16" fmla="*/ 43 w 133"/>
                    <a:gd name="T17" fmla="*/ 100 h 113"/>
                    <a:gd name="T18" fmla="*/ 43 w 133"/>
                    <a:gd name="T19" fmla="*/ 100 h 113"/>
                    <a:gd name="T20" fmla="*/ 40 w 133"/>
                    <a:gd name="T21" fmla="*/ 112 h 113"/>
                    <a:gd name="T22" fmla="*/ 53 w 133"/>
                    <a:gd name="T23" fmla="*/ 113 h 113"/>
                    <a:gd name="T24" fmla="*/ 133 w 133"/>
                    <a:gd name="T25" fmla="*/ 71 h 113"/>
                    <a:gd name="T26" fmla="*/ 133 w 133"/>
                    <a:gd name="T27" fmla="*/ 70 h 113"/>
                    <a:gd name="T28" fmla="*/ 133 w 133"/>
                    <a:gd name="T29" fmla="*/ 69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3" h="113">
                      <a:moveTo>
                        <a:pt x="133" y="69"/>
                      </a:moveTo>
                      <a:cubicBezTo>
                        <a:pt x="131" y="38"/>
                        <a:pt x="113" y="12"/>
                        <a:pt x="87" y="0"/>
                      </a:cubicBezTo>
                      <a:cubicBezTo>
                        <a:pt x="53" y="92"/>
                        <a:pt x="53" y="92"/>
                        <a:pt x="53" y="92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3" y="4"/>
                        <a:pt x="6" y="8"/>
                        <a:pt x="0" y="13"/>
                      </a:cubicBezTo>
                      <a:cubicBezTo>
                        <a:pt x="9" y="20"/>
                        <a:pt x="16" y="28"/>
                        <a:pt x="22" y="37"/>
                      </a:cubicBezTo>
                      <a:cubicBezTo>
                        <a:pt x="34" y="55"/>
                        <a:pt x="41" y="75"/>
                        <a:pt x="43" y="96"/>
                      </a:cubicBezTo>
                      <a:cubicBezTo>
                        <a:pt x="43" y="97"/>
                        <a:pt x="43" y="98"/>
                        <a:pt x="43" y="99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4"/>
                        <a:pt x="41" y="108"/>
                        <a:pt x="40" y="112"/>
                      </a:cubicBezTo>
                      <a:cubicBezTo>
                        <a:pt x="44" y="112"/>
                        <a:pt x="49" y="113"/>
                        <a:pt x="53" y="113"/>
                      </a:cubicBezTo>
                      <a:cubicBezTo>
                        <a:pt x="97" y="112"/>
                        <a:pt x="132" y="90"/>
                        <a:pt x="133" y="71"/>
                      </a:cubicBezTo>
                      <a:cubicBezTo>
                        <a:pt x="133" y="71"/>
                        <a:pt x="133" y="71"/>
                        <a:pt x="133" y="70"/>
                      </a:cubicBezTo>
                      <a:cubicBezTo>
                        <a:pt x="133" y="70"/>
                        <a:pt x="133" y="69"/>
                        <a:pt x="133" y="6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71" name="组合 70"/>
          <p:cNvGrpSpPr/>
          <p:nvPr/>
        </p:nvGrpSpPr>
        <p:grpSpPr>
          <a:xfrm>
            <a:off x="5665740" y="2728140"/>
            <a:ext cx="947145" cy="958551"/>
            <a:chOff x="5237226" y="2582137"/>
            <a:chExt cx="914912" cy="926470"/>
          </a:xfrm>
          <a:solidFill>
            <a:schemeClr val="bg1"/>
          </a:solidFill>
        </p:grpSpPr>
        <p:sp>
          <p:nvSpPr>
            <p:cNvPr id="63" name="Freeform 1812"/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443730" y="2786505"/>
              <a:ext cx="478840" cy="491867"/>
              <a:chOff x="5572126" y="3962401"/>
              <a:chExt cx="525448" cy="539750"/>
            </a:xfrm>
            <a:grpFill/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5942000" y="4138623"/>
                <a:ext cx="155574" cy="155576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5665740" y="3946919"/>
            <a:ext cx="947145" cy="958551"/>
            <a:chOff x="5237224" y="3759845"/>
            <a:chExt cx="914912" cy="926470"/>
          </a:xfrm>
          <a:solidFill>
            <a:schemeClr val="bg1"/>
          </a:solidFill>
        </p:grpSpPr>
        <p:sp>
          <p:nvSpPr>
            <p:cNvPr id="64" name="Freeform 1812"/>
            <p:cNvSpPr/>
            <p:nvPr/>
          </p:nvSpPr>
          <p:spPr>
            <a:xfrm>
              <a:off x="5237224" y="3759845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39563" y="3983854"/>
              <a:ext cx="345128" cy="512369"/>
              <a:chOff x="5649914" y="2946401"/>
              <a:chExt cx="360363" cy="534987"/>
            </a:xfrm>
            <a:grpFill/>
          </p:grpSpPr>
          <p:sp>
            <p:nvSpPr>
              <p:cNvPr id="29" name="Freeform 29"/>
              <p:cNvSpPr/>
              <p:nvPr/>
            </p:nvSpPr>
            <p:spPr bwMode="auto">
              <a:xfrm>
                <a:off x="5776914" y="3424238"/>
                <a:ext cx="106363" cy="57150"/>
              </a:xfrm>
              <a:custGeom>
                <a:avLst/>
                <a:gdLst>
                  <a:gd name="T0" fmla="*/ 0 w 74"/>
                  <a:gd name="T1" fmla="*/ 0 h 40"/>
                  <a:gd name="T2" fmla="*/ 37 w 74"/>
                  <a:gd name="T3" fmla="*/ 40 h 40"/>
                  <a:gd name="T4" fmla="*/ 74 w 74"/>
                  <a:gd name="T5" fmla="*/ 0 h 40"/>
                  <a:gd name="T6" fmla="*/ 0 w 74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40">
                    <a:moveTo>
                      <a:pt x="0" y="0"/>
                    </a:moveTo>
                    <a:cubicBezTo>
                      <a:pt x="0" y="22"/>
                      <a:pt x="17" y="40"/>
                      <a:pt x="37" y="40"/>
                    </a:cubicBezTo>
                    <a:cubicBezTo>
                      <a:pt x="57" y="40"/>
                      <a:pt x="74" y="22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5753101" y="3346451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6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6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4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5753101" y="3386138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5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5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3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5649914" y="2946401"/>
                <a:ext cx="360363" cy="385763"/>
              </a:xfrm>
              <a:custGeom>
                <a:avLst/>
                <a:gdLst>
                  <a:gd name="T0" fmla="*/ 250 w 250"/>
                  <a:gd name="T1" fmla="*/ 125 h 268"/>
                  <a:gd name="T2" fmla="*/ 125 w 250"/>
                  <a:gd name="T3" fmla="*/ 0 h 268"/>
                  <a:gd name="T4" fmla="*/ 0 w 250"/>
                  <a:gd name="T5" fmla="*/ 125 h 268"/>
                  <a:gd name="T6" fmla="*/ 72 w 250"/>
                  <a:gd name="T7" fmla="*/ 238 h 268"/>
                  <a:gd name="T8" fmla="*/ 72 w 250"/>
                  <a:gd name="T9" fmla="*/ 244 h 268"/>
                  <a:gd name="T10" fmla="*/ 96 w 250"/>
                  <a:gd name="T11" fmla="*/ 268 h 268"/>
                  <a:gd name="T12" fmla="*/ 154 w 250"/>
                  <a:gd name="T13" fmla="*/ 268 h 268"/>
                  <a:gd name="T14" fmla="*/ 178 w 250"/>
                  <a:gd name="T15" fmla="*/ 244 h 268"/>
                  <a:gd name="T16" fmla="*/ 178 w 250"/>
                  <a:gd name="T17" fmla="*/ 238 h 268"/>
                  <a:gd name="T18" fmla="*/ 250 w 250"/>
                  <a:gd name="T19" fmla="*/ 12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68">
                    <a:moveTo>
                      <a:pt x="250" y="125"/>
                    </a:moveTo>
                    <a:cubicBezTo>
                      <a:pt x="250" y="56"/>
                      <a:pt x="194" y="0"/>
                      <a:pt x="125" y="0"/>
                    </a:cubicBezTo>
                    <a:cubicBezTo>
                      <a:pt x="56" y="0"/>
                      <a:pt x="0" y="56"/>
                      <a:pt x="0" y="125"/>
                    </a:cubicBezTo>
                    <a:cubicBezTo>
                      <a:pt x="0" y="175"/>
                      <a:pt x="30" y="218"/>
                      <a:pt x="72" y="238"/>
                    </a:cubicBezTo>
                    <a:cubicBezTo>
                      <a:pt x="72" y="244"/>
                      <a:pt x="72" y="244"/>
                      <a:pt x="72" y="244"/>
                    </a:cubicBezTo>
                    <a:cubicBezTo>
                      <a:pt x="72" y="257"/>
                      <a:pt x="83" y="268"/>
                      <a:pt x="96" y="268"/>
                    </a:cubicBezTo>
                    <a:cubicBezTo>
                      <a:pt x="154" y="268"/>
                      <a:pt x="154" y="268"/>
                      <a:pt x="154" y="268"/>
                    </a:cubicBezTo>
                    <a:cubicBezTo>
                      <a:pt x="167" y="268"/>
                      <a:pt x="178" y="257"/>
                      <a:pt x="178" y="244"/>
                    </a:cubicBezTo>
                    <a:cubicBezTo>
                      <a:pt x="178" y="238"/>
                      <a:pt x="178" y="238"/>
                      <a:pt x="178" y="238"/>
                    </a:cubicBezTo>
                    <a:cubicBezTo>
                      <a:pt x="221" y="218"/>
                      <a:pt x="250" y="175"/>
                      <a:pt x="250" y="12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1C734FF0-C02D-4370-8DC5-8A0BD531A512}"/>
              </a:ext>
            </a:extLst>
          </p:cNvPr>
          <p:cNvGrpSpPr/>
          <p:nvPr/>
        </p:nvGrpSpPr>
        <p:grpSpPr>
          <a:xfrm>
            <a:off x="1071641" y="4940583"/>
            <a:ext cx="4637065" cy="1591252"/>
            <a:chOff x="3690918" y="3805302"/>
            <a:chExt cx="4623244" cy="1502498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03F21113-FD19-4930-BE27-CED9F1C77C66}"/>
                </a:ext>
              </a:extLst>
            </p:cNvPr>
            <p:cNvSpPr txBox="1"/>
            <p:nvPr/>
          </p:nvSpPr>
          <p:spPr>
            <a:xfrm>
              <a:off x="3960822" y="4041225"/>
              <a:ext cx="4353340" cy="1266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sz="1600" dirty="0"/>
                <a:t>：串 </a:t>
              </a:r>
              <a:r>
                <a:rPr lang="en-US" altLang="zh-CN" sz="1600" dirty="0"/>
                <a:t>S </a:t>
              </a:r>
              <a:r>
                <a:rPr lang="zh-CN" altLang="en-US" sz="1600" dirty="0"/>
                <a:t>存在。</a:t>
              </a:r>
              <a:r>
                <a:rPr lang="en-US" altLang="zh-CN" sz="1600" dirty="0"/>
                <a:t>1≤pos ≤</a:t>
              </a:r>
              <a:r>
                <a:rPr lang="en-US" altLang="zh-CN" sz="1600" dirty="0" err="1"/>
                <a:t>StrLength</a:t>
              </a:r>
              <a:r>
                <a:rPr lang="en-US" altLang="zh-CN" sz="1600" dirty="0"/>
                <a:t>(S)</a:t>
              </a:r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dirty="0"/>
                <a:t>                    </a:t>
              </a:r>
              <a:r>
                <a:rPr lang="zh-CN" altLang="en-US" sz="1600" dirty="0"/>
                <a:t>且  </a:t>
              </a:r>
              <a:r>
                <a:rPr lang="en-US" altLang="zh-CN" sz="1600" dirty="0"/>
                <a:t>0≤len≤ </a:t>
              </a:r>
              <a:r>
                <a:rPr lang="en-US" altLang="zh-CN" sz="1600" dirty="0" err="1"/>
                <a:t>StrLength</a:t>
              </a:r>
              <a:r>
                <a:rPr lang="en-US" altLang="zh-CN" sz="1600" dirty="0"/>
                <a:t>(S)- pos+1</a:t>
              </a:r>
              <a:r>
                <a:rPr lang="zh-CN" altLang="en-US" sz="1600" dirty="0"/>
                <a:t>。</a:t>
              </a:r>
              <a:endParaRPr lang="en-US" altLang="zh-CN" sz="1600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sz="1600" dirty="0"/>
                <a:t>：用 </a:t>
              </a:r>
              <a:r>
                <a:rPr lang="en-US" altLang="zh-CN" sz="1600" dirty="0"/>
                <a:t>Sub </a:t>
              </a:r>
              <a:r>
                <a:rPr lang="zh-CN" altLang="en-US" sz="1600" dirty="0"/>
                <a:t>返回串 </a:t>
              </a:r>
              <a:r>
                <a:rPr lang="en-US" altLang="zh-CN" sz="1600" dirty="0"/>
                <a:t>S </a:t>
              </a:r>
              <a:r>
                <a:rPr lang="zh-CN" altLang="en-US" sz="1600" dirty="0"/>
                <a:t>的第 </a:t>
              </a:r>
              <a:r>
                <a:rPr lang="en-US" altLang="zh-CN" sz="1600" dirty="0"/>
                <a:t>pos </a:t>
              </a:r>
              <a:r>
                <a:rPr lang="zh-CN" altLang="en-US" sz="1600" dirty="0"/>
                <a:t>个字符起</a:t>
              </a:r>
              <a:endParaRPr lang="en-US" altLang="zh-CN" sz="1600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dirty="0"/>
                <a:t>                    </a:t>
              </a:r>
              <a:r>
                <a:rPr lang="zh-CN" altLang="en-US" sz="1600" dirty="0"/>
                <a:t>长度为 </a:t>
              </a:r>
              <a:r>
                <a:rPr lang="en-US" altLang="zh-CN" sz="1600" dirty="0" err="1"/>
                <a:t>len</a:t>
              </a:r>
              <a:r>
                <a:rPr lang="en-US" altLang="zh-CN" sz="1600" dirty="0"/>
                <a:t> </a:t>
              </a:r>
              <a:r>
                <a:rPr lang="zh-CN" altLang="en-US" sz="1600" dirty="0"/>
                <a:t>的子串。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78" name="TextBox 1956">
              <a:extLst>
                <a:ext uri="{FF2B5EF4-FFF2-40B4-BE49-F238E27FC236}">
                  <a16:creationId xmlns:a16="http://schemas.microsoft.com/office/drawing/2014/main" id="{A6FF0E4B-8657-48C0-AE74-55AF09107607}"/>
                </a:ext>
              </a:extLst>
            </p:cNvPr>
            <p:cNvSpPr/>
            <p:nvPr/>
          </p:nvSpPr>
          <p:spPr>
            <a:xfrm>
              <a:off x="3690918" y="3805302"/>
              <a:ext cx="3060079" cy="27511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9.</a:t>
              </a:r>
              <a:r>
                <a:rPr lang="en-US" altLang="zh-CN" dirty="0">
                  <a:latin typeface="Times New Roman"/>
                  <a:ea typeface="微软雅黑"/>
                  <a:cs typeface="+mn-ea"/>
                  <a:sym typeface="+mn-lt"/>
                </a:rPr>
                <a:t> 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Sub</a:t>
              </a:r>
              <a:r>
                <a:rPr lang="en-US" altLang="zh-CN" sz="1800" b="1" dirty="0">
                  <a:solidFill>
                    <a:srgbClr val="000000"/>
                  </a:solidFill>
                  <a:latin typeface="+mn-lt"/>
                  <a:ea typeface="+mn-ea"/>
                  <a:cs typeface="+mn-ea"/>
                  <a:sym typeface="+mn-lt"/>
                </a:rPr>
                <a:t>String(&amp;</a:t>
              </a:r>
              <a:r>
                <a:rPr lang="en-US" altLang="zh-CN" sz="1800" b="1" dirty="0" err="1">
                  <a:solidFill>
                    <a:srgbClr val="000000"/>
                  </a:solidFill>
                  <a:latin typeface="+mn-lt"/>
                  <a:ea typeface="+mn-ea"/>
                  <a:cs typeface="+mn-ea"/>
                  <a:sym typeface="+mn-lt"/>
                </a:rPr>
                <a:t>Sub,S,pos,len</a:t>
              </a:r>
              <a:r>
                <a:rPr lang="en-US" altLang="zh-CN" sz="1800" b="1" dirty="0">
                  <a:solidFill>
                    <a:srgbClr val="000000"/>
                  </a:solidFill>
                  <a:latin typeface="+mn-lt"/>
                  <a:ea typeface="+mn-ea"/>
                  <a:cs typeface="+mn-ea"/>
                  <a:sym typeface="+mn-lt"/>
                </a:rPr>
                <a:t>) </a:t>
              </a:r>
              <a:endParaRPr lang="zh-CN" altLang="en-US" b="1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11A4F607-815F-46F9-93DF-2D699F03881F}"/>
              </a:ext>
            </a:extLst>
          </p:cNvPr>
          <p:cNvSpPr txBox="1"/>
          <p:nvPr/>
        </p:nvSpPr>
        <p:spPr>
          <a:xfrm>
            <a:off x="2620487" y="1367203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串的基本操作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6E71F889-C034-4ABD-BBF1-B6F209D6B449}"/>
              </a:ext>
            </a:extLst>
          </p:cNvPr>
          <p:cNvGrpSpPr/>
          <p:nvPr/>
        </p:nvGrpSpPr>
        <p:grpSpPr>
          <a:xfrm>
            <a:off x="1505575" y="238913"/>
            <a:ext cx="4203131" cy="1060562"/>
            <a:chOff x="716110" y="187653"/>
            <a:chExt cx="4203131" cy="1060562"/>
          </a:xfrm>
        </p:grpSpPr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5B83AD9E-34EC-468F-86F6-B5B24A585459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 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串的定义与操作</a:t>
              </a:r>
            </a:p>
          </p:txBody>
        </p: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C01930BB-26C4-471F-941A-848F4F8935A5}"/>
                </a:ext>
              </a:extLst>
            </p:cNvPr>
            <p:cNvSpPr txBox="1"/>
            <p:nvPr/>
          </p:nvSpPr>
          <p:spPr>
            <a:xfrm>
              <a:off x="1167506" y="848105"/>
              <a:ext cx="35185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4.1.2. 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串的抽象数据类型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BE22BDF9-ADE3-4F7D-9251-4988F79917F9}"/>
              </a:ext>
            </a:extLst>
          </p:cNvPr>
          <p:cNvGrpSpPr/>
          <p:nvPr/>
        </p:nvGrpSpPr>
        <p:grpSpPr>
          <a:xfrm>
            <a:off x="6605599" y="3832130"/>
            <a:ext cx="5887289" cy="2079804"/>
            <a:chOff x="2695111" y="4930197"/>
            <a:chExt cx="3451229" cy="2010057"/>
          </a:xfrm>
        </p:grpSpPr>
        <p:sp>
          <p:nvSpPr>
            <p:cNvPr id="87" name="文本框 5">
              <a:extLst>
                <a:ext uri="{FF2B5EF4-FFF2-40B4-BE49-F238E27FC236}">
                  <a16:creationId xmlns:a16="http://schemas.microsoft.com/office/drawing/2014/main" id="{01418352-240F-4BF7-AFA7-6A1A38A0070A}"/>
                </a:ext>
              </a:extLst>
            </p:cNvPr>
            <p:cNvSpPr txBox="1"/>
            <p:nvPr/>
          </p:nvSpPr>
          <p:spPr>
            <a:xfrm>
              <a:off x="2897942" y="5334492"/>
              <a:ext cx="3248398" cy="1605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sz="1600" dirty="0"/>
                <a:t>：串</a:t>
              </a:r>
              <a:r>
                <a:rPr lang="en-US" altLang="zh-CN" sz="1600" dirty="0"/>
                <a:t>S</a:t>
              </a:r>
              <a:r>
                <a:rPr lang="zh-CN" altLang="en-US" sz="1600" dirty="0"/>
                <a:t>和</a:t>
              </a:r>
              <a:r>
                <a:rPr lang="en-US" altLang="zh-CN" sz="1600" dirty="0"/>
                <a:t>T</a:t>
              </a:r>
              <a:r>
                <a:rPr lang="zh-CN" altLang="en-US" sz="1600" dirty="0"/>
                <a:t>存在，</a:t>
              </a:r>
              <a:r>
                <a:rPr lang="en-US" altLang="zh-CN" sz="1600" dirty="0"/>
                <a:t>T</a:t>
              </a:r>
              <a:r>
                <a:rPr lang="zh-CN" altLang="en-US" sz="1600" dirty="0"/>
                <a:t>是非空串，</a:t>
              </a:r>
              <a:endParaRPr lang="en-US" altLang="zh-CN" sz="1600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dirty="0"/>
                <a:t>                    1≤pos≤StrLength(S)</a:t>
              </a:r>
              <a:r>
                <a:rPr lang="zh-CN" altLang="en-US" sz="1600" dirty="0"/>
                <a:t>。</a:t>
              </a:r>
              <a:endParaRPr lang="en-US" altLang="zh-CN" sz="1600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sz="1600" dirty="0"/>
                <a:t>：若主串</a:t>
              </a:r>
              <a:r>
                <a:rPr lang="en-US" altLang="zh-CN" sz="1600" dirty="0"/>
                <a:t>S</a:t>
              </a:r>
              <a:r>
                <a:rPr lang="zh-CN" altLang="en-US" sz="1600" dirty="0"/>
                <a:t>中存在和串</a:t>
              </a:r>
              <a:r>
                <a:rPr lang="en-US" altLang="zh-CN" sz="1600" dirty="0"/>
                <a:t>T</a:t>
              </a:r>
              <a:r>
                <a:rPr lang="zh-CN" altLang="en-US" sz="1600" dirty="0"/>
                <a:t>值相同的子串</a:t>
              </a:r>
              <a:r>
                <a:rPr lang="en-US" altLang="zh-CN" sz="1600" dirty="0"/>
                <a:t>, </a:t>
              </a:r>
              <a:r>
                <a:rPr lang="zh-CN" altLang="en-US" sz="1600" dirty="0"/>
                <a:t>则返回</a:t>
              </a:r>
              <a:endParaRPr lang="en-US" altLang="zh-CN" sz="1600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dirty="0"/>
                <a:t>                    </a:t>
              </a:r>
              <a:r>
                <a:rPr lang="zh-CN" altLang="en-US" sz="1600" dirty="0"/>
                <a:t>它在主串</a:t>
              </a:r>
              <a:r>
                <a:rPr lang="en-US" altLang="zh-CN" sz="1600" dirty="0"/>
                <a:t>S</a:t>
              </a:r>
              <a:r>
                <a:rPr lang="zh-CN" altLang="en-US" sz="1600" dirty="0"/>
                <a:t>中第</a:t>
              </a:r>
              <a:r>
                <a:rPr lang="en-US" altLang="zh-CN" sz="1600" dirty="0"/>
                <a:t>pos </a:t>
              </a:r>
              <a:r>
                <a:rPr lang="zh-CN" altLang="en-US" sz="1600" dirty="0"/>
                <a:t>个字符之后第一次出现的</a:t>
              </a:r>
              <a:endParaRPr lang="en-US" altLang="zh-CN" sz="1600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dirty="0"/>
                <a:t>                    </a:t>
              </a:r>
              <a:r>
                <a:rPr lang="zh-CN" altLang="en-US" sz="1600" dirty="0"/>
                <a:t>位置；否则函数值为</a:t>
              </a:r>
              <a:r>
                <a:rPr lang="en-US" altLang="zh-CN" sz="1600" dirty="0"/>
                <a:t>0</a:t>
              </a:r>
              <a:r>
                <a:rPr lang="zh-CN" altLang="en-US" sz="1600" dirty="0"/>
                <a:t>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88" name="TextBox 1956">
              <a:extLst>
                <a:ext uri="{FF2B5EF4-FFF2-40B4-BE49-F238E27FC236}">
                  <a16:creationId xmlns:a16="http://schemas.microsoft.com/office/drawing/2014/main" id="{E76B7760-D656-4AC9-91E3-370F2E136948}"/>
                </a:ext>
              </a:extLst>
            </p:cNvPr>
            <p:cNvSpPr/>
            <p:nvPr/>
          </p:nvSpPr>
          <p:spPr>
            <a:xfrm>
              <a:off x="2695111" y="4930197"/>
              <a:ext cx="2624300" cy="40255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 dirty="0">
                  <a:solidFill>
                    <a:srgbClr val="000000"/>
                  </a:solidFill>
                  <a:latin typeface="Times New Roman"/>
                  <a:ea typeface="微软雅黑"/>
                  <a:cs typeface="+mn-ea"/>
                  <a:sym typeface="+mn-lt"/>
                </a:rPr>
                <a:t>10</a:t>
              </a: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. </a:t>
              </a:r>
              <a:r>
                <a:rPr lang="en-US" altLang="zh-CN" sz="1800" b="1" dirty="0">
                  <a:solidFill>
                    <a:srgbClr val="000000"/>
                  </a:solidFill>
                  <a:latin typeface="+mn-lt"/>
                  <a:ea typeface="+mn-ea"/>
                  <a:cs typeface="+mn-ea"/>
                  <a:sym typeface="+mn-lt"/>
                </a:rPr>
                <a:t>Index(</a:t>
              </a:r>
              <a:r>
                <a:rPr lang="en-US" altLang="zh-CN" sz="1800" b="1" dirty="0" err="1">
                  <a:solidFill>
                    <a:srgbClr val="000000"/>
                  </a:solidFill>
                  <a:latin typeface="+mn-lt"/>
                  <a:ea typeface="+mn-ea"/>
                  <a:cs typeface="+mn-ea"/>
                  <a:sym typeface="+mn-lt"/>
                </a:rPr>
                <a:t>S,T,pos</a:t>
              </a:r>
              <a:r>
                <a:rPr lang="en-US" altLang="zh-CN" sz="1800" b="1" dirty="0">
                  <a:solidFill>
                    <a:srgbClr val="000000"/>
                  </a:solidFill>
                  <a:latin typeface="+mn-lt"/>
                  <a:ea typeface="+mn-ea"/>
                  <a:cs typeface="+mn-ea"/>
                  <a:sym typeface="+mn-lt"/>
                </a:rPr>
                <a:t>)</a:t>
              </a:r>
              <a:endPara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89" name="文本框 88">
            <a:extLst>
              <a:ext uri="{FF2B5EF4-FFF2-40B4-BE49-F238E27FC236}">
                <a16:creationId xmlns:a16="http://schemas.microsoft.com/office/drawing/2014/main" id="{8AA174AD-C7D0-4557-AD3B-3BF92115D9D7}"/>
              </a:ext>
            </a:extLst>
          </p:cNvPr>
          <p:cNvSpPr txBox="1"/>
          <p:nvPr/>
        </p:nvSpPr>
        <p:spPr>
          <a:xfrm>
            <a:off x="6902814" y="1949075"/>
            <a:ext cx="5685287" cy="777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dirty="0">
                <a:solidFill>
                  <a:schemeClr val="accent5">
                    <a:lumMod val="75000"/>
                  </a:schemeClr>
                </a:solidFill>
              </a:rPr>
              <a:t>初始条件</a:t>
            </a:r>
            <a:r>
              <a:rPr lang="zh-CN" altLang="en-US" sz="1800" dirty="0"/>
              <a:t>：</a:t>
            </a:r>
            <a:r>
              <a:rPr lang="zh-CN" altLang="en-US" dirty="0"/>
              <a:t>串</a:t>
            </a:r>
            <a:r>
              <a:rPr lang="en-US" altLang="zh-CN" dirty="0"/>
              <a:t>S</a:t>
            </a:r>
            <a:r>
              <a:rPr lang="zh-CN" altLang="en-US" dirty="0"/>
              <a:t>和</a:t>
            </a:r>
            <a:r>
              <a:rPr lang="en-US" altLang="zh-CN" dirty="0"/>
              <a:t>T</a:t>
            </a:r>
            <a:r>
              <a:rPr lang="zh-CN" altLang="en-US" dirty="0"/>
              <a:t>存在，</a:t>
            </a:r>
            <a:r>
              <a:rPr lang="en-US" altLang="zh-CN" dirty="0"/>
              <a:t>1 ≤ pos ≤ </a:t>
            </a:r>
            <a:r>
              <a:rPr lang="en-US" altLang="zh-CN" dirty="0" err="1"/>
              <a:t>StrLength</a:t>
            </a:r>
            <a:r>
              <a:rPr lang="en-US" altLang="zh-CN" dirty="0"/>
              <a:t>(S) </a:t>
            </a:r>
            <a:r>
              <a:rPr lang="zh-CN" altLang="en-US" dirty="0"/>
              <a:t>＋ </a:t>
            </a:r>
            <a:r>
              <a:rPr lang="en-US" altLang="zh-CN" dirty="0"/>
              <a:t>1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dirty="0">
                <a:solidFill>
                  <a:schemeClr val="accent5">
                    <a:lumMod val="75000"/>
                  </a:schemeClr>
                </a:solidFill>
              </a:rPr>
              <a:t>操作结果</a:t>
            </a:r>
            <a:r>
              <a:rPr lang="zh-CN" altLang="en-US" sz="1800" dirty="0"/>
              <a:t>：</a:t>
            </a:r>
            <a:r>
              <a:rPr lang="zh-CN" altLang="en-US" dirty="0"/>
              <a:t>在串</a:t>
            </a:r>
            <a:r>
              <a:rPr lang="en-US" altLang="zh-CN" dirty="0"/>
              <a:t>S</a:t>
            </a:r>
            <a:r>
              <a:rPr lang="zh-CN" altLang="en-US" dirty="0"/>
              <a:t>的第</a:t>
            </a:r>
            <a:r>
              <a:rPr lang="en-US" altLang="zh-CN" dirty="0"/>
              <a:t>pos</a:t>
            </a:r>
            <a:r>
              <a:rPr lang="zh-CN" altLang="en-US" dirty="0"/>
              <a:t>个字符之前插入串</a:t>
            </a:r>
            <a:r>
              <a:rPr lang="en-US" altLang="zh-CN" dirty="0"/>
              <a:t>T</a:t>
            </a:r>
            <a:r>
              <a:rPr lang="zh-CN" altLang="en-US" dirty="0"/>
              <a:t>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18897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56">
            <a:extLst>
              <a:ext uri="{FF2B5EF4-FFF2-40B4-BE49-F238E27FC236}">
                <a16:creationId xmlns:a16="http://schemas.microsoft.com/office/drawing/2014/main" id="{71D61CBF-E489-4370-8F7E-97301762A634}"/>
              </a:ext>
            </a:extLst>
          </p:cNvPr>
          <p:cNvGrpSpPr/>
          <p:nvPr/>
        </p:nvGrpSpPr>
        <p:grpSpPr>
          <a:xfrm>
            <a:off x="1505575" y="238913"/>
            <a:ext cx="4203131" cy="1060562"/>
            <a:chOff x="716110" y="187653"/>
            <a:chExt cx="4203131" cy="1060562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56D19038-C813-4E15-B955-E2FC938C21FE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 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串的定义与操作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E26B714B-3245-49B7-8EF8-5F5938F820CE}"/>
                </a:ext>
              </a:extLst>
            </p:cNvPr>
            <p:cNvSpPr txBox="1"/>
            <p:nvPr/>
          </p:nvSpPr>
          <p:spPr>
            <a:xfrm>
              <a:off x="1167506" y="848105"/>
              <a:ext cx="35185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4.1.2. 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串的抽象数据类型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67" name="TextBox 1956">
            <a:extLst>
              <a:ext uri="{FF2B5EF4-FFF2-40B4-BE49-F238E27FC236}">
                <a16:creationId xmlns:a16="http://schemas.microsoft.com/office/drawing/2014/main" id="{B2FF34D0-5D5C-42B7-A2DE-5D2C57EE7298}"/>
              </a:ext>
            </a:extLst>
          </p:cNvPr>
          <p:cNvSpPr/>
          <p:nvPr/>
        </p:nvSpPr>
        <p:spPr>
          <a:xfrm>
            <a:off x="6610144" y="2088353"/>
            <a:ext cx="4062634" cy="41716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b="1" dirty="0">
                <a:solidFill>
                  <a:srgbClr val="000000"/>
                </a:solidFill>
                <a:latin typeface="Times New Roman"/>
                <a:ea typeface="微软雅黑"/>
                <a:cs typeface="+mn-ea"/>
                <a:sym typeface="+mn-lt"/>
              </a:rPr>
              <a:t>14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. </a:t>
            </a:r>
            <a:r>
              <a:rPr lang="en-US" altLang="zh-CN" b="1" dirty="0" err="1"/>
              <a:t>DestroyString</a:t>
            </a:r>
            <a:r>
              <a:rPr lang="en-US" altLang="zh-CN" b="1" dirty="0"/>
              <a:t> (&amp;S)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5E473308-D418-49A8-B68F-C90B0AA21798}"/>
              </a:ext>
            </a:extLst>
          </p:cNvPr>
          <p:cNvGrpSpPr/>
          <p:nvPr/>
        </p:nvGrpSpPr>
        <p:grpSpPr>
          <a:xfrm>
            <a:off x="619682" y="3021949"/>
            <a:ext cx="5342702" cy="1449194"/>
            <a:chOff x="5531938" y="3767028"/>
            <a:chExt cx="4249489" cy="1399843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37B0AEAA-62D7-4CA5-B2E2-4C68D0467084}"/>
                </a:ext>
              </a:extLst>
            </p:cNvPr>
            <p:cNvSpPr txBox="1"/>
            <p:nvPr/>
          </p:nvSpPr>
          <p:spPr>
            <a:xfrm>
              <a:off x="5531938" y="4068240"/>
              <a:ext cx="4249489" cy="10986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800" dirty="0">
                  <a:solidFill>
                    <a:schemeClr val="accent5">
                      <a:lumMod val="75000"/>
                    </a:schemeClr>
                  </a:solidFill>
                </a:rPr>
                <a:t>初始条件</a:t>
              </a:r>
              <a:r>
                <a:rPr lang="zh-CN" altLang="en-US" sz="1800" dirty="0"/>
                <a:t>：</a:t>
              </a:r>
              <a:r>
                <a:rPr lang="zh-CN" altLang="en-US" dirty="0"/>
                <a:t>串</a:t>
              </a:r>
              <a:r>
                <a:rPr lang="en-US" altLang="zh-CN" dirty="0"/>
                <a:t>S</a:t>
              </a:r>
              <a:r>
                <a:rPr lang="zh-CN" altLang="en-US" dirty="0"/>
                <a:t>存在 </a:t>
              </a:r>
              <a:r>
                <a:rPr lang="en-US" altLang="zh-CN" dirty="0"/>
                <a:t>1 ≤ pos ≤ </a:t>
              </a:r>
              <a:r>
                <a:rPr lang="en-US" altLang="zh-CN" dirty="0" err="1"/>
                <a:t>StrLength</a:t>
              </a:r>
              <a:r>
                <a:rPr lang="en-US" altLang="zh-CN" dirty="0"/>
                <a:t>(S) – </a:t>
              </a:r>
              <a:r>
                <a:rPr lang="en-US" altLang="zh-CN" dirty="0" err="1"/>
                <a:t>len</a:t>
              </a:r>
              <a:r>
                <a:rPr lang="en-US" altLang="zh-CN" dirty="0"/>
                <a:t> + 1</a:t>
              </a:r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800" dirty="0">
                  <a:solidFill>
                    <a:schemeClr val="accent5">
                      <a:lumMod val="75000"/>
                    </a:schemeClr>
                  </a:solidFill>
                </a:rPr>
                <a:t>操作结果</a:t>
              </a:r>
              <a:r>
                <a:rPr lang="zh-CN" altLang="en-US" sz="1800" dirty="0"/>
                <a:t>：</a:t>
              </a:r>
              <a:r>
                <a:rPr lang="zh-CN" altLang="en-US" dirty="0"/>
                <a:t>从串</a:t>
              </a:r>
              <a:r>
                <a:rPr lang="en-US" altLang="zh-CN" dirty="0"/>
                <a:t>S</a:t>
              </a:r>
              <a:r>
                <a:rPr lang="zh-CN" altLang="en-US" dirty="0"/>
                <a:t>中删除第</a:t>
              </a:r>
              <a:r>
                <a:rPr lang="en-US" altLang="zh-CN" dirty="0"/>
                <a:t>pos</a:t>
              </a:r>
              <a:r>
                <a:rPr lang="zh-CN" altLang="en-US" dirty="0"/>
                <a:t>个字符</a:t>
              </a:r>
              <a:endParaRPr lang="en-US" altLang="zh-CN" dirty="0"/>
            </a:p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dirty="0"/>
                <a:t>                    </a:t>
              </a:r>
              <a:r>
                <a:rPr lang="zh-CN" altLang="en-US" dirty="0"/>
                <a:t>起长度为</a:t>
              </a:r>
              <a:r>
                <a:rPr lang="en-US" altLang="zh-CN" dirty="0" err="1"/>
                <a:t>len</a:t>
              </a:r>
              <a:r>
                <a:rPr lang="zh-CN" altLang="en-US" dirty="0"/>
                <a:t>的子串。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74" name="TextBox 1956">
              <a:extLst>
                <a:ext uri="{FF2B5EF4-FFF2-40B4-BE49-F238E27FC236}">
                  <a16:creationId xmlns:a16="http://schemas.microsoft.com/office/drawing/2014/main" id="{D39FCF90-F9AF-43CE-92C3-EF2C475D3669}"/>
                </a:ext>
              </a:extLst>
            </p:cNvPr>
            <p:cNvSpPr/>
            <p:nvPr/>
          </p:nvSpPr>
          <p:spPr>
            <a:xfrm>
              <a:off x="5930830" y="3767028"/>
              <a:ext cx="2929699" cy="28144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Times New Roman"/>
                  <a:ea typeface="微软雅黑"/>
                  <a:cs typeface="+mn-ea"/>
                  <a:sym typeface="+mn-lt"/>
                </a:rPr>
                <a:t>13. </a:t>
              </a:r>
              <a:r>
                <a:rPr lang="en-US" altLang="zh-CN" sz="1800" b="1" dirty="0" err="1">
                  <a:latin typeface="+mn-lt"/>
                  <a:ea typeface="+mn-ea"/>
                  <a:cs typeface="+mn-ea"/>
                  <a:sym typeface="+mn-lt"/>
                </a:rPr>
                <a:t>StrDelete</a:t>
              </a:r>
              <a:r>
                <a:rPr lang="en-US" altLang="zh-CN" sz="1800" b="1" dirty="0">
                  <a:latin typeface="+mn-lt"/>
                  <a:ea typeface="+mn-ea"/>
                  <a:cs typeface="+mn-ea"/>
                  <a:sym typeface="+mn-lt"/>
                </a:rPr>
                <a:t>(&amp;</a:t>
              </a:r>
              <a:r>
                <a:rPr lang="en-US" altLang="zh-CN" sz="1800" b="1" dirty="0" err="1">
                  <a:latin typeface="+mn-lt"/>
                  <a:ea typeface="+mn-ea"/>
                  <a:cs typeface="+mn-ea"/>
                  <a:sym typeface="+mn-lt"/>
                </a:rPr>
                <a:t>S,pos,len</a:t>
              </a:r>
              <a:r>
                <a:rPr lang="en-US" altLang="zh-CN" sz="1800" b="1" dirty="0">
                  <a:latin typeface="+mn-lt"/>
                  <a:ea typeface="+mn-ea"/>
                  <a:cs typeface="+mn-ea"/>
                  <a:sym typeface="+mn-lt"/>
                </a:rPr>
                <a:t>)</a:t>
              </a:r>
              <a:endParaRPr lang="zh-CN" altLang="en-US" b="1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C6095295-2DD8-4970-9B82-C0049830B1B9}"/>
              </a:ext>
            </a:extLst>
          </p:cNvPr>
          <p:cNvCxnSpPr>
            <a:cxnSpLocks/>
            <a:stCxn id="87" idx="0"/>
          </p:cNvCxnSpPr>
          <p:nvPr/>
        </p:nvCxnSpPr>
        <p:spPr>
          <a:xfrm>
            <a:off x="6181835" y="2231388"/>
            <a:ext cx="29794" cy="2026587"/>
          </a:xfrm>
          <a:prstGeom prst="line">
            <a:avLst/>
          </a:prstGeom>
          <a:ln w="9525">
            <a:solidFill>
              <a:srgbClr val="1B436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571BC6F5-BBFB-4AAB-B19A-A7A6E16840A0}"/>
              </a:ext>
            </a:extLst>
          </p:cNvPr>
          <p:cNvGrpSpPr/>
          <p:nvPr/>
        </p:nvGrpSpPr>
        <p:grpSpPr>
          <a:xfrm>
            <a:off x="5718494" y="2080645"/>
            <a:ext cx="947145" cy="958551"/>
            <a:chOff x="5237224" y="1404429"/>
            <a:chExt cx="914912" cy="926470"/>
          </a:xfrm>
          <a:solidFill>
            <a:schemeClr val="bg1"/>
          </a:solidFill>
        </p:grpSpPr>
        <p:sp>
          <p:nvSpPr>
            <p:cNvPr id="87" name="Freeform 1812">
              <a:extLst>
                <a:ext uri="{FF2B5EF4-FFF2-40B4-BE49-F238E27FC236}">
                  <a16:creationId xmlns:a16="http://schemas.microsoft.com/office/drawing/2014/main" id="{79046536-B29D-487B-ABDC-1C695CDED5A1}"/>
                </a:ext>
              </a:extLst>
            </p:cNvPr>
            <p:cNvSpPr/>
            <p:nvPr/>
          </p:nvSpPr>
          <p:spPr>
            <a:xfrm>
              <a:off x="5237224" y="1404429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7A43B2C9-3B92-488E-BCAA-2717C73C75C2}"/>
                </a:ext>
              </a:extLst>
            </p:cNvPr>
            <p:cNvGrpSpPr/>
            <p:nvPr/>
          </p:nvGrpSpPr>
          <p:grpSpPr>
            <a:xfrm>
              <a:off x="5414061" y="1669202"/>
              <a:ext cx="567103" cy="386174"/>
              <a:chOff x="5842315" y="2065986"/>
              <a:chExt cx="592138" cy="403225"/>
            </a:xfrm>
            <a:grpFill/>
          </p:grpSpPr>
          <p:sp>
            <p:nvSpPr>
              <p:cNvPr id="89" name="Oval 14">
                <a:extLst>
                  <a:ext uri="{FF2B5EF4-FFF2-40B4-BE49-F238E27FC236}">
                    <a16:creationId xmlns:a16="http://schemas.microsoft.com/office/drawing/2014/main" id="{B45D9FA8-3ACB-4AA2-A5E9-60ED38F55F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0278" y="2065986"/>
                <a:ext cx="174625" cy="171450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grpSp>
            <p:nvGrpSpPr>
              <p:cNvPr id="90" name="组合 89">
                <a:extLst>
                  <a:ext uri="{FF2B5EF4-FFF2-40B4-BE49-F238E27FC236}">
                    <a16:creationId xmlns:a16="http://schemas.microsoft.com/office/drawing/2014/main" id="{16979868-B6DF-45B1-B47C-7E4F7AF115FE}"/>
                  </a:ext>
                </a:extLst>
              </p:cNvPr>
              <p:cNvGrpSpPr/>
              <p:nvPr/>
            </p:nvGrpSpPr>
            <p:grpSpPr>
              <a:xfrm>
                <a:off x="5842315" y="2112023"/>
                <a:ext cx="592138" cy="357188"/>
                <a:chOff x="5543551" y="2033588"/>
                <a:chExt cx="592138" cy="357188"/>
              </a:xfrm>
              <a:grpFill/>
            </p:grpSpPr>
            <p:sp>
              <p:nvSpPr>
                <p:cNvPr id="91" name="Freeform 15">
                  <a:extLst>
                    <a:ext uri="{FF2B5EF4-FFF2-40B4-BE49-F238E27FC236}">
                      <a16:creationId xmlns:a16="http://schemas.microsoft.com/office/drawing/2014/main" id="{1A4E73B7-62EE-4892-B726-E66D75641DA5}"/>
                    </a:ext>
                  </a:extLst>
                </p:cNvPr>
                <p:cNvSpPr/>
                <p:nvPr/>
              </p:nvSpPr>
              <p:spPr bwMode="auto">
                <a:xfrm>
                  <a:off x="5681664" y="2170113"/>
                  <a:ext cx="315913" cy="220663"/>
                </a:xfrm>
                <a:custGeom>
                  <a:avLst/>
                  <a:gdLst>
                    <a:gd name="T0" fmla="*/ 219 w 219"/>
                    <a:gd name="T1" fmla="*/ 93 h 154"/>
                    <a:gd name="T2" fmla="*/ 156 w 219"/>
                    <a:gd name="T3" fmla="*/ 0 h 154"/>
                    <a:gd name="T4" fmla="*/ 110 w 219"/>
                    <a:gd name="T5" fmla="*/ 125 h 154"/>
                    <a:gd name="T6" fmla="*/ 64 w 219"/>
                    <a:gd name="T7" fmla="*/ 0 h 154"/>
                    <a:gd name="T8" fmla="*/ 0 w 219"/>
                    <a:gd name="T9" fmla="*/ 93 h 154"/>
                    <a:gd name="T10" fmla="*/ 0 w 219"/>
                    <a:gd name="T11" fmla="*/ 96 h 154"/>
                    <a:gd name="T12" fmla="*/ 0 w 219"/>
                    <a:gd name="T13" fmla="*/ 97 h 154"/>
                    <a:gd name="T14" fmla="*/ 110 w 219"/>
                    <a:gd name="T15" fmla="*/ 154 h 154"/>
                    <a:gd name="T16" fmla="*/ 219 w 219"/>
                    <a:gd name="T17" fmla="*/ 97 h 154"/>
                    <a:gd name="T18" fmla="*/ 219 w 219"/>
                    <a:gd name="T19" fmla="*/ 96 h 154"/>
                    <a:gd name="T20" fmla="*/ 219 w 219"/>
                    <a:gd name="T21" fmla="*/ 93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9" h="154">
                      <a:moveTo>
                        <a:pt x="219" y="93"/>
                      </a:moveTo>
                      <a:cubicBezTo>
                        <a:pt x="217" y="52"/>
                        <a:pt x="191" y="16"/>
                        <a:pt x="156" y="0"/>
                      </a:cubicBezTo>
                      <a:cubicBezTo>
                        <a:pt x="110" y="125"/>
                        <a:pt x="110" y="125"/>
                        <a:pt x="110" y="125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28" y="16"/>
                        <a:pt x="2" y="52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0" y="96"/>
                        <a:pt x="0" y="97"/>
                        <a:pt x="0" y="97"/>
                      </a:cubicBezTo>
                      <a:cubicBezTo>
                        <a:pt x="1" y="122"/>
                        <a:pt x="50" y="154"/>
                        <a:pt x="110" y="154"/>
                      </a:cubicBezTo>
                      <a:cubicBezTo>
                        <a:pt x="169" y="154"/>
                        <a:pt x="218" y="122"/>
                        <a:pt x="219" y="97"/>
                      </a:cubicBezTo>
                      <a:cubicBezTo>
                        <a:pt x="219" y="97"/>
                        <a:pt x="219" y="96"/>
                        <a:pt x="219" y="96"/>
                      </a:cubicBezTo>
                      <a:cubicBezTo>
                        <a:pt x="219" y="95"/>
                        <a:pt x="219" y="94"/>
                        <a:pt x="219" y="9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2" name="Freeform 16">
                  <a:extLst>
                    <a:ext uri="{FF2B5EF4-FFF2-40B4-BE49-F238E27FC236}">
                      <a16:creationId xmlns:a16="http://schemas.microsoft.com/office/drawing/2014/main" id="{D91AB930-8E79-462A-BB17-2167A73908A5}"/>
                    </a:ext>
                  </a:extLst>
                </p:cNvPr>
                <p:cNvSpPr/>
                <p:nvPr/>
              </p:nvSpPr>
              <p:spPr bwMode="auto">
                <a:xfrm>
                  <a:off x="5824539" y="2165351"/>
                  <a:ext cx="31750" cy="31750"/>
                </a:xfrm>
                <a:custGeom>
                  <a:avLst/>
                  <a:gdLst>
                    <a:gd name="T0" fmla="*/ 10 w 20"/>
                    <a:gd name="T1" fmla="*/ 0 h 20"/>
                    <a:gd name="T2" fmla="*/ 20 w 20"/>
                    <a:gd name="T3" fmla="*/ 10 h 20"/>
                    <a:gd name="T4" fmla="*/ 10 w 20"/>
                    <a:gd name="T5" fmla="*/ 20 h 20"/>
                    <a:gd name="T6" fmla="*/ 0 w 20"/>
                    <a:gd name="T7" fmla="*/ 10 h 20"/>
                    <a:gd name="T8" fmla="*/ 10 w 20"/>
                    <a:gd name="T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0" y="0"/>
                      </a:moveTo>
                      <a:lnTo>
                        <a:pt x="20" y="10"/>
                      </a:lnTo>
                      <a:lnTo>
                        <a:pt x="10" y="20"/>
                      </a:lnTo>
                      <a:lnTo>
                        <a:pt x="0" y="1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3" name="Freeform 17">
                  <a:extLst>
                    <a:ext uri="{FF2B5EF4-FFF2-40B4-BE49-F238E27FC236}">
                      <a16:creationId xmlns:a16="http://schemas.microsoft.com/office/drawing/2014/main" id="{84802A28-EE37-40CD-9C21-37C582BAF6F7}"/>
                    </a:ext>
                  </a:extLst>
                </p:cNvPr>
                <p:cNvSpPr/>
                <p:nvPr/>
              </p:nvSpPr>
              <p:spPr bwMode="auto">
                <a:xfrm>
                  <a:off x="5816601" y="2197101"/>
                  <a:ext cx="46038" cy="117475"/>
                </a:xfrm>
                <a:custGeom>
                  <a:avLst/>
                  <a:gdLst>
                    <a:gd name="T0" fmla="*/ 21 w 29"/>
                    <a:gd name="T1" fmla="*/ 6 h 74"/>
                    <a:gd name="T2" fmla="*/ 15 w 29"/>
                    <a:gd name="T3" fmla="*/ 0 h 74"/>
                    <a:gd name="T4" fmla="*/ 7 w 29"/>
                    <a:gd name="T5" fmla="*/ 6 h 74"/>
                    <a:gd name="T6" fmla="*/ 0 w 29"/>
                    <a:gd name="T7" fmla="*/ 37 h 74"/>
                    <a:gd name="T8" fmla="*/ 15 w 29"/>
                    <a:gd name="T9" fmla="*/ 74 h 74"/>
                    <a:gd name="T10" fmla="*/ 29 w 29"/>
                    <a:gd name="T11" fmla="*/ 37 h 74"/>
                    <a:gd name="T12" fmla="*/ 21 w 29"/>
                    <a:gd name="T13" fmla="*/ 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74">
                      <a:moveTo>
                        <a:pt x="21" y="6"/>
                      </a:moveTo>
                      <a:lnTo>
                        <a:pt x="15" y="0"/>
                      </a:lnTo>
                      <a:lnTo>
                        <a:pt x="7" y="6"/>
                      </a:lnTo>
                      <a:lnTo>
                        <a:pt x="0" y="37"/>
                      </a:lnTo>
                      <a:lnTo>
                        <a:pt x="15" y="74"/>
                      </a:lnTo>
                      <a:lnTo>
                        <a:pt x="29" y="37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4" name="Freeform 18">
                  <a:extLst>
                    <a:ext uri="{FF2B5EF4-FFF2-40B4-BE49-F238E27FC236}">
                      <a16:creationId xmlns:a16="http://schemas.microsoft.com/office/drawing/2014/main" id="{517311C6-611B-490E-830A-1C0CD6ADB691}"/>
                    </a:ext>
                  </a:extLst>
                </p:cNvPr>
                <p:cNvSpPr/>
                <p:nvPr/>
              </p:nvSpPr>
              <p:spPr bwMode="auto">
                <a:xfrm>
                  <a:off x="5956301" y="2033588"/>
                  <a:ext cx="127000" cy="125413"/>
                </a:xfrm>
                <a:custGeom>
                  <a:avLst/>
                  <a:gdLst>
                    <a:gd name="T0" fmla="*/ 88 w 88"/>
                    <a:gd name="T1" fmla="*/ 44 h 87"/>
                    <a:gd name="T2" fmla="*/ 44 w 88"/>
                    <a:gd name="T3" fmla="*/ 0 h 87"/>
                    <a:gd name="T4" fmla="*/ 0 w 88"/>
                    <a:gd name="T5" fmla="*/ 44 h 87"/>
                    <a:gd name="T6" fmla="*/ 44 w 88"/>
                    <a:gd name="T7" fmla="*/ 87 h 87"/>
                    <a:gd name="T8" fmla="*/ 88 w 88"/>
                    <a:gd name="T9" fmla="*/ 4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87">
                      <a:moveTo>
                        <a:pt x="88" y="44"/>
                      </a:moveTo>
                      <a:cubicBezTo>
                        <a:pt x="88" y="19"/>
                        <a:pt x="68" y="0"/>
                        <a:pt x="44" y="0"/>
                      </a:cubicBezTo>
                      <a:cubicBezTo>
                        <a:pt x="20" y="0"/>
                        <a:pt x="1" y="19"/>
                        <a:pt x="0" y="44"/>
                      </a:cubicBezTo>
                      <a:cubicBezTo>
                        <a:pt x="0" y="68"/>
                        <a:pt x="20" y="87"/>
                        <a:pt x="44" y="87"/>
                      </a:cubicBezTo>
                      <a:cubicBezTo>
                        <a:pt x="68" y="87"/>
                        <a:pt x="88" y="68"/>
                        <a:pt x="88" y="4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5" name="Freeform 19">
                  <a:extLst>
                    <a:ext uri="{FF2B5EF4-FFF2-40B4-BE49-F238E27FC236}">
                      <a16:creationId xmlns:a16="http://schemas.microsoft.com/office/drawing/2014/main" id="{2F1989FF-DA76-46EA-9C20-F7CBE2C8CB37}"/>
                    </a:ext>
                  </a:extLst>
                </p:cNvPr>
                <p:cNvSpPr/>
                <p:nvPr/>
              </p:nvSpPr>
              <p:spPr bwMode="auto">
                <a:xfrm>
                  <a:off x="600868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6" name="Freeform 20">
                  <a:extLst>
                    <a:ext uri="{FF2B5EF4-FFF2-40B4-BE49-F238E27FC236}">
                      <a16:creationId xmlns:a16="http://schemas.microsoft.com/office/drawing/2014/main" id="{15436200-571D-420E-BCD9-B6C7C65A6207}"/>
                    </a:ext>
                  </a:extLst>
                </p:cNvPr>
                <p:cNvSpPr/>
                <p:nvPr/>
              </p:nvSpPr>
              <p:spPr bwMode="auto">
                <a:xfrm>
                  <a:off x="600392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6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6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7" name="Oval 21">
                  <a:extLst>
                    <a:ext uri="{FF2B5EF4-FFF2-40B4-BE49-F238E27FC236}">
                      <a16:creationId xmlns:a16="http://schemas.microsoft.com/office/drawing/2014/main" id="{622D2F1E-DFA1-4D92-9F13-20645C3DFD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94351" y="2033588"/>
                  <a:ext cx="127000" cy="125413"/>
                </a:xfrm>
                <a:prstGeom prst="ellipse">
                  <a:avLst/>
                </a:pr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8" name="Freeform 22">
                  <a:extLst>
                    <a:ext uri="{FF2B5EF4-FFF2-40B4-BE49-F238E27FC236}">
                      <a16:creationId xmlns:a16="http://schemas.microsoft.com/office/drawing/2014/main" id="{A8A5A1F1-11EE-46AE-9890-0B718868E7C3}"/>
                    </a:ext>
                  </a:extLst>
                </p:cNvPr>
                <p:cNvSpPr/>
                <p:nvPr/>
              </p:nvSpPr>
              <p:spPr bwMode="auto">
                <a:xfrm>
                  <a:off x="5543551" y="2165351"/>
                  <a:ext cx="190500" cy="161925"/>
                </a:xfrm>
                <a:custGeom>
                  <a:avLst/>
                  <a:gdLst>
                    <a:gd name="T0" fmla="*/ 91 w 133"/>
                    <a:gd name="T1" fmla="*/ 100 h 112"/>
                    <a:gd name="T2" fmla="*/ 91 w 133"/>
                    <a:gd name="T3" fmla="*/ 100 h 112"/>
                    <a:gd name="T4" fmla="*/ 91 w 133"/>
                    <a:gd name="T5" fmla="*/ 99 h 112"/>
                    <a:gd name="T6" fmla="*/ 91 w 133"/>
                    <a:gd name="T7" fmla="*/ 96 h 112"/>
                    <a:gd name="T8" fmla="*/ 133 w 133"/>
                    <a:gd name="T9" fmla="*/ 13 h 112"/>
                    <a:gd name="T10" fmla="*/ 114 w 133"/>
                    <a:gd name="T11" fmla="*/ 0 h 112"/>
                    <a:gd name="T12" fmla="*/ 80 w 133"/>
                    <a:gd name="T13" fmla="*/ 92 h 112"/>
                    <a:gd name="T14" fmla="*/ 47 w 133"/>
                    <a:gd name="T15" fmla="*/ 0 h 112"/>
                    <a:gd name="T16" fmla="*/ 0 w 133"/>
                    <a:gd name="T17" fmla="*/ 68 h 112"/>
                    <a:gd name="T18" fmla="*/ 0 w 133"/>
                    <a:gd name="T19" fmla="*/ 70 h 112"/>
                    <a:gd name="T20" fmla="*/ 0 w 133"/>
                    <a:gd name="T21" fmla="*/ 71 h 112"/>
                    <a:gd name="T22" fmla="*/ 80 w 133"/>
                    <a:gd name="T23" fmla="*/ 112 h 112"/>
                    <a:gd name="T24" fmla="*/ 94 w 133"/>
                    <a:gd name="T25" fmla="*/ 112 h 112"/>
                    <a:gd name="T26" fmla="*/ 91 w 133"/>
                    <a:gd name="T27" fmla="*/ 10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112">
                      <a:moveTo>
                        <a:pt x="91" y="100"/>
                      </a:moveTo>
                      <a:cubicBezTo>
                        <a:pt x="91" y="100"/>
                        <a:pt x="91" y="100"/>
                        <a:pt x="91" y="100"/>
                      </a:cubicBezTo>
                      <a:cubicBezTo>
                        <a:pt x="91" y="100"/>
                        <a:pt x="91" y="100"/>
                        <a:pt x="91" y="99"/>
                      </a:cubicBezTo>
                      <a:cubicBezTo>
                        <a:pt x="91" y="98"/>
                        <a:pt x="91" y="97"/>
                        <a:pt x="91" y="96"/>
                      </a:cubicBezTo>
                      <a:cubicBezTo>
                        <a:pt x="93" y="63"/>
                        <a:pt x="108" y="33"/>
                        <a:pt x="133" y="13"/>
                      </a:cubicBezTo>
                      <a:cubicBezTo>
                        <a:pt x="127" y="8"/>
                        <a:pt x="121" y="4"/>
                        <a:pt x="114" y="0"/>
                      </a:cubicBezTo>
                      <a:cubicBezTo>
                        <a:pt x="80" y="92"/>
                        <a:pt x="80" y="92"/>
                        <a:pt x="80" y="92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1" y="12"/>
                        <a:pt x="2" y="38"/>
                        <a:pt x="0" y="68"/>
                      </a:cubicBezTo>
                      <a:cubicBezTo>
                        <a:pt x="0" y="69"/>
                        <a:pt x="0" y="70"/>
                        <a:pt x="0" y="70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" y="90"/>
                        <a:pt x="37" y="112"/>
                        <a:pt x="80" y="112"/>
                      </a:cubicBezTo>
                      <a:cubicBezTo>
                        <a:pt x="85" y="112"/>
                        <a:pt x="89" y="112"/>
                        <a:pt x="94" y="112"/>
                      </a:cubicBezTo>
                      <a:cubicBezTo>
                        <a:pt x="92" y="108"/>
                        <a:pt x="91" y="104"/>
                        <a:pt x="91" y="10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9" name="Freeform 23">
                  <a:extLst>
                    <a:ext uri="{FF2B5EF4-FFF2-40B4-BE49-F238E27FC236}">
                      <a16:creationId xmlns:a16="http://schemas.microsoft.com/office/drawing/2014/main" id="{059E68E7-F0A1-440B-A6D4-53E4E31E070C}"/>
                    </a:ext>
                  </a:extLst>
                </p:cNvPr>
                <p:cNvSpPr/>
                <p:nvPr/>
              </p:nvSpPr>
              <p:spPr bwMode="auto">
                <a:xfrm>
                  <a:off x="564673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0" name="Freeform 24">
                  <a:extLst>
                    <a:ext uri="{FF2B5EF4-FFF2-40B4-BE49-F238E27FC236}">
                      <a16:creationId xmlns:a16="http://schemas.microsoft.com/office/drawing/2014/main" id="{4F7F5EEF-9362-4A32-B59A-1833D0E75023}"/>
                    </a:ext>
                  </a:extLst>
                </p:cNvPr>
                <p:cNvSpPr/>
                <p:nvPr/>
              </p:nvSpPr>
              <p:spPr bwMode="auto">
                <a:xfrm>
                  <a:off x="564197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5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5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01" name="Freeform 25">
                  <a:extLst>
                    <a:ext uri="{FF2B5EF4-FFF2-40B4-BE49-F238E27FC236}">
                      <a16:creationId xmlns:a16="http://schemas.microsoft.com/office/drawing/2014/main" id="{C87A5B6E-0334-4841-8DBB-434D358A6DC7}"/>
                    </a:ext>
                  </a:extLst>
                </p:cNvPr>
                <p:cNvSpPr/>
                <p:nvPr/>
              </p:nvSpPr>
              <p:spPr bwMode="auto">
                <a:xfrm>
                  <a:off x="5943601" y="2165351"/>
                  <a:ext cx="192088" cy="161925"/>
                </a:xfrm>
                <a:custGeom>
                  <a:avLst/>
                  <a:gdLst>
                    <a:gd name="T0" fmla="*/ 133 w 133"/>
                    <a:gd name="T1" fmla="*/ 69 h 113"/>
                    <a:gd name="T2" fmla="*/ 87 w 133"/>
                    <a:gd name="T3" fmla="*/ 0 h 113"/>
                    <a:gd name="T4" fmla="*/ 53 w 133"/>
                    <a:gd name="T5" fmla="*/ 92 h 113"/>
                    <a:gd name="T6" fmla="*/ 20 w 133"/>
                    <a:gd name="T7" fmla="*/ 0 h 113"/>
                    <a:gd name="T8" fmla="*/ 0 w 133"/>
                    <a:gd name="T9" fmla="*/ 13 h 113"/>
                    <a:gd name="T10" fmla="*/ 22 w 133"/>
                    <a:gd name="T11" fmla="*/ 37 h 113"/>
                    <a:gd name="T12" fmla="*/ 43 w 133"/>
                    <a:gd name="T13" fmla="*/ 96 h 113"/>
                    <a:gd name="T14" fmla="*/ 43 w 133"/>
                    <a:gd name="T15" fmla="*/ 99 h 113"/>
                    <a:gd name="T16" fmla="*/ 43 w 133"/>
                    <a:gd name="T17" fmla="*/ 100 h 113"/>
                    <a:gd name="T18" fmla="*/ 43 w 133"/>
                    <a:gd name="T19" fmla="*/ 100 h 113"/>
                    <a:gd name="T20" fmla="*/ 40 w 133"/>
                    <a:gd name="T21" fmla="*/ 112 h 113"/>
                    <a:gd name="T22" fmla="*/ 53 w 133"/>
                    <a:gd name="T23" fmla="*/ 113 h 113"/>
                    <a:gd name="T24" fmla="*/ 133 w 133"/>
                    <a:gd name="T25" fmla="*/ 71 h 113"/>
                    <a:gd name="T26" fmla="*/ 133 w 133"/>
                    <a:gd name="T27" fmla="*/ 70 h 113"/>
                    <a:gd name="T28" fmla="*/ 133 w 133"/>
                    <a:gd name="T29" fmla="*/ 69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3" h="113">
                      <a:moveTo>
                        <a:pt x="133" y="69"/>
                      </a:moveTo>
                      <a:cubicBezTo>
                        <a:pt x="131" y="38"/>
                        <a:pt x="113" y="12"/>
                        <a:pt x="87" y="0"/>
                      </a:cubicBezTo>
                      <a:cubicBezTo>
                        <a:pt x="53" y="92"/>
                        <a:pt x="53" y="92"/>
                        <a:pt x="53" y="92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3" y="4"/>
                        <a:pt x="6" y="8"/>
                        <a:pt x="0" y="13"/>
                      </a:cubicBezTo>
                      <a:cubicBezTo>
                        <a:pt x="9" y="20"/>
                        <a:pt x="16" y="28"/>
                        <a:pt x="22" y="37"/>
                      </a:cubicBezTo>
                      <a:cubicBezTo>
                        <a:pt x="34" y="55"/>
                        <a:pt x="41" y="75"/>
                        <a:pt x="43" y="96"/>
                      </a:cubicBezTo>
                      <a:cubicBezTo>
                        <a:pt x="43" y="97"/>
                        <a:pt x="43" y="98"/>
                        <a:pt x="43" y="99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4"/>
                        <a:pt x="41" y="108"/>
                        <a:pt x="40" y="112"/>
                      </a:cubicBezTo>
                      <a:cubicBezTo>
                        <a:pt x="44" y="112"/>
                        <a:pt x="49" y="113"/>
                        <a:pt x="53" y="113"/>
                      </a:cubicBezTo>
                      <a:cubicBezTo>
                        <a:pt x="97" y="112"/>
                        <a:pt x="132" y="90"/>
                        <a:pt x="133" y="71"/>
                      </a:cubicBezTo>
                      <a:cubicBezTo>
                        <a:pt x="133" y="71"/>
                        <a:pt x="133" y="71"/>
                        <a:pt x="133" y="70"/>
                      </a:cubicBezTo>
                      <a:cubicBezTo>
                        <a:pt x="133" y="70"/>
                        <a:pt x="133" y="69"/>
                        <a:pt x="133" y="6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EB9DD8CA-5A20-4533-B92D-BB71FA091AE2}"/>
              </a:ext>
            </a:extLst>
          </p:cNvPr>
          <p:cNvGrpSpPr/>
          <p:nvPr/>
        </p:nvGrpSpPr>
        <p:grpSpPr>
          <a:xfrm>
            <a:off x="5718494" y="3299424"/>
            <a:ext cx="947145" cy="958551"/>
            <a:chOff x="5237226" y="2582137"/>
            <a:chExt cx="914912" cy="926470"/>
          </a:xfrm>
          <a:solidFill>
            <a:schemeClr val="bg1"/>
          </a:solidFill>
        </p:grpSpPr>
        <p:sp>
          <p:nvSpPr>
            <p:cNvPr id="103" name="Freeform 1812">
              <a:extLst>
                <a:ext uri="{FF2B5EF4-FFF2-40B4-BE49-F238E27FC236}">
                  <a16:creationId xmlns:a16="http://schemas.microsoft.com/office/drawing/2014/main" id="{1D8EE919-244A-40E9-A5B2-401A8621934C}"/>
                </a:ext>
              </a:extLst>
            </p:cNvPr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104" name="组合 103">
              <a:extLst>
                <a:ext uri="{FF2B5EF4-FFF2-40B4-BE49-F238E27FC236}">
                  <a16:creationId xmlns:a16="http://schemas.microsoft.com/office/drawing/2014/main" id="{4192EB47-C317-486D-98A2-578994152BFB}"/>
                </a:ext>
              </a:extLst>
            </p:cNvPr>
            <p:cNvGrpSpPr/>
            <p:nvPr/>
          </p:nvGrpSpPr>
          <p:grpSpPr>
            <a:xfrm>
              <a:off x="5443730" y="2786505"/>
              <a:ext cx="478840" cy="491867"/>
              <a:chOff x="5572126" y="3962401"/>
              <a:chExt cx="525448" cy="539750"/>
            </a:xfrm>
            <a:grpFill/>
          </p:grpSpPr>
          <p:sp>
            <p:nvSpPr>
              <p:cNvPr id="105" name="Freeform 26">
                <a:extLst>
                  <a:ext uri="{FF2B5EF4-FFF2-40B4-BE49-F238E27FC236}">
                    <a16:creationId xmlns:a16="http://schemas.microsoft.com/office/drawing/2014/main" id="{DD032A03-017B-4C1B-9073-746CEE0F58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06" name="Freeform 27">
                <a:extLst>
                  <a:ext uri="{FF2B5EF4-FFF2-40B4-BE49-F238E27FC236}">
                    <a16:creationId xmlns:a16="http://schemas.microsoft.com/office/drawing/2014/main" id="{AD9B73CB-1854-4F89-8C6F-E1EB23DFBAE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07" name="Freeform 28">
                <a:extLst>
                  <a:ext uri="{FF2B5EF4-FFF2-40B4-BE49-F238E27FC236}">
                    <a16:creationId xmlns:a16="http://schemas.microsoft.com/office/drawing/2014/main" id="{50998A5F-77E2-4097-9D13-0A239A2CF22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42000" y="4138623"/>
                <a:ext cx="155574" cy="155576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118" name="文本框 117">
            <a:extLst>
              <a:ext uri="{FF2B5EF4-FFF2-40B4-BE49-F238E27FC236}">
                <a16:creationId xmlns:a16="http://schemas.microsoft.com/office/drawing/2014/main" id="{CD77168D-0775-4696-97F1-2AC302B69E7B}"/>
              </a:ext>
            </a:extLst>
          </p:cNvPr>
          <p:cNvSpPr txBox="1"/>
          <p:nvPr/>
        </p:nvSpPr>
        <p:spPr>
          <a:xfrm>
            <a:off x="2648983" y="1438990"/>
            <a:ext cx="4203131" cy="4301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串的基本操作</a:t>
            </a:r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9888DB9C-3C0B-4B08-94DB-75DF6C21310F}"/>
              </a:ext>
            </a:extLst>
          </p:cNvPr>
          <p:cNvSpPr txBox="1"/>
          <p:nvPr/>
        </p:nvSpPr>
        <p:spPr>
          <a:xfrm>
            <a:off x="7010318" y="2563706"/>
            <a:ext cx="3440319" cy="777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dirty="0">
                <a:solidFill>
                  <a:schemeClr val="accent5">
                    <a:lumMod val="75000"/>
                  </a:schemeClr>
                </a:solidFill>
              </a:rPr>
              <a:t>初始条件</a:t>
            </a:r>
            <a:r>
              <a:rPr lang="zh-CN" altLang="en-US" sz="1800" dirty="0"/>
              <a:t>：</a:t>
            </a:r>
            <a:r>
              <a:rPr lang="zh-CN" altLang="en-US" dirty="0"/>
              <a:t>串 </a:t>
            </a:r>
            <a:r>
              <a:rPr lang="en-US" altLang="zh-CN" dirty="0"/>
              <a:t>S </a:t>
            </a:r>
            <a:r>
              <a:rPr lang="zh-CN" altLang="en-US" dirty="0"/>
              <a:t>存在。</a:t>
            </a:r>
            <a:endParaRPr lang="en-US" altLang="zh-CN" dirty="0"/>
          </a:p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dirty="0">
                <a:solidFill>
                  <a:schemeClr val="accent5">
                    <a:lumMod val="75000"/>
                  </a:schemeClr>
                </a:solidFill>
              </a:rPr>
              <a:t>操作结果</a:t>
            </a:r>
            <a:r>
              <a:rPr lang="zh-CN" altLang="en-US" sz="1800" dirty="0"/>
              <a:t>：</a:t>
            </a:r>
            <a:r>
              <a:rPr lang="zh-CN" altLang="en-US" dirty="0"/>
              <a:t>串 </a:t>
            </a:r>
            <a:r>
              <a:rPr lang="en-US" altLang="zh-CN" dirty="0"/>
              <a:t>S </a:t>
            </a:r>
            <a:r>
              <a:rPr lang="zh-CN" altLang="en-US" dirty="0"/>
              <a:t>被销毁。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微软雅黑"/>
              <a:cs typeface="+mn-ea"/>
              <a:sym typeface="+mn-lt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A7B59EBC-BBB9-4820-98B7-0D382A349056}"/>
              </a:ext>
            </a:extLst>
          </p:cNvPr>
          <p:cNvSpPr txBox="1"/>
          <p:nvPr/>
        </p:nvSpPr>
        <p:spPr>
          <a:xfrm>
            <a:off x="2648983" y="5029132"/>
            <a:ext cx="6119446" cy="87421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不同的编程语言中对串的基本操作集的定义方法可能有所不同， 具体使用时应以该语言的参考手册为准</a:t>
            </a:r>
          </a:p>
        </p:txBody>
      </p:sp>
    </p:spTree>
    <p:extLst>
      <p:ext uri="{BB962C8B-B14F-4D97-AF65-F5344CB8AC3E}">
        <p14:creationId xmlns:p14="http://schemas.microsoft.com/office/powerpoint/2010/main" val="314784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122" grpId="0"/>
      <p:bldP spid="1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0FB285B3-A71C-48D1-B709-1F2C25AA5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0775" y="1369535"/>
            <a:ext cx="4724400" cy="449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2000" b="1" dirty="0">
                <a:latin typeface="+mj-ea"/>
                <a:ea typeface="+mj-ea"/>
              </a:rPr>
              <a:t>串与线性表的主要区别</a:t>
            </a:r>
            <a:r>
              <a:rPr lang="en-US" altLang="zh-CN" sz="2000" b="1" dirty="0">
                <a:latin typeface="+mj-ea"/>
                <a:ea typeface="+mj-ea"/>
              </a:rPr>
              <a:t>:</a:t>
            </a:r>
            <a:endParaRPr lang="zh-CN" altLang="en-US" sz="2000" b="1" dirty="0">
              <a:solidFill>
                <a:srgbClr val="000000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FCB17D-6056-402A-BD80-799C57CEC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736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图片 8" descr="H:\研究生会新闻中心\品味华中大\校园拍摄10.11\org_c9ac894ddea58187_1539250552000.jpgorg_c9ac894ddea58187_1539250552000">
            <a:extLst>
              <a:ext uri="{FF2B5EF4-FFF2-40B4-BE49-F238E27FC236}">
                <a16:creationId xmlns:a16="http://schemas.microsoft.com/office/drawing/2014/main" id="{1758E9FB-0170-4942-B455-2FF2FD2FB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21" t="-9" r="9160"/>
          <a:stretch/>
        </p:blipFill>
        <p:spPr>
          <a:xfrm>
            <a:off x="0" y="-35877"/>
            <a:ext cx="3964563" cy="692912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9C7B0EA-BE45-4449-B4E5-F0F0F97C8918}"/>
              </a:ext>
            </a:extLst>
          </p:cNvPr>
          <p:cNvSpPr/>
          <p:nvPr/>
        </p:nvSpPr>
        <p:spPr>
          <a:xfrm>
            <a:off x="-15238" y="-35877"/>
            <a:ext cx="3979801" cy="6929120"/>
          </a:xfrm>
          <a:prstGeom prst="rect">
            <a:avLst/>
          </a:prstGeom>
          <a:solidFill>
            <a:srgbClr val="F7F9F6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5DC2D61-6745-474A-A320-21766ACD00AD}"/>
              </a:ext>
            </a:extLst>
          </p:cNvPr>
          <p:cNvSpPr txBox="1"/>
          <p:nvPr/>
        </p:nvSpPr>
        <p:spPr>
          <a:xfrm>
            <a:off x="4690775" y="2042723"/>
            <a:ext cx="6101644" cy="2772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串的数据对象约束为字符集。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线性表的基本操作大多以“单个元素”为操作对象，而串的基本操作通常以“串的整体”作为操作对象。 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marL="720000" indent="-285750">
              <a:lnSpc>
                <a:spcPct val="150000"/>
              </a:lnSpc>
              <a:buClr>
                <a:srgbClr val="FF0000"/>
              </a:buClr>
              <a:buSzPct val="100000"/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srgbClr val="294F73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线性表的基本操作，</a:t>
            </a:r>
            <a:r>
              <a:rPr lang="zh-CN" altLang="en-US" sz="16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如：在表中查找某个元素、求取某个元素、在某个位置上 插入一个元素和删除一个元素等；</a:t>
            </a:r>
            <a:endParaRPr lang="en-US" altLang="zh-CN" sz="1600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marL="720000" indent="-285750">
              <a:lnSpc>
                <a:spcPct val="150000"/>
              </a:lnSpc>
              <a:buClr>
                <a:srgbClr val="FF0000"/>
              </a:buClr>
              <a:buSzPct val="100000"/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串的基本操作，</a:t>
            </a:r>
            <a:r>
              <a:rPr lang="zh-CN" altLang="en-US" sz="16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如：在串中查找某个子串、求取某个子串、在串的某个位置上 插入一个子串以及删除一个子串等。 </a:t>
            </a:r>
          </a:p>
        </p:txBody>
      </p:sp>
    </p:spTree>
    <p:extLst>
      <p:ext uri="{BB962C8B-B14F-4D97-AF65-F5344CB8AC3E}">
        <p14:creationId xmlns:p14="http://schemas.microsoft.com/office/powerpoint/2010/main" val="313109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 uiExpand="1" build="allAtOnce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56"/>
          <p:cNvSpPr/>
          <p:nvPr/>
        </p:nvSpPr>
        <p:spPr>
          <a:xfrm>
            <a:off x="5959302" y="2666310"/>
            <a:ext cx="4062634" cy="41716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lvl="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b="1" dirty="0"/>
              <a:t>串联接：</a:t>
            </a:r>
            <a:r>
              <a:rPr lang="en-US" altLang="zh-CN" dirty="0" err="1"/>
              <a:t>Concat</a:t>
            </a:r>
            <a:endParaRPr lang="zh-CN" altLang="en-US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7" name="TextBox 1956"/>
          <p:cNvSpPr/>
          <p:nvPr/>
        </p:nvSpPr>
        <p:spPr>
          <a:xfrm>
            <a:off x="2813683" y="5975632"/>
            <a:ext cx="2159663" cy="29178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lvl="0" algn="l">
              <a:lnSpc>
                <a:spcPts val="1500"/>
              </a:lnSpc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/>
                <a:ea typeface="微软雅黑"/>
                <a:cs typeface="+mn-ea"/>
                <a:sym typeface="+mn-lt"/>
              </a:rPr>
              <a:t>串赋值：</a:t>
            </a:r>
            <a:r>
              <a:rPr lang="en-US" altLang="zh-CN" dirty="0" err="1"/>
              <a:t>StrAssign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>
            <a:cxnSpLocks/>
          </p:cNvCxnSpPr>
          <p:nvPr/>
        </p:nvCxnSpPr>
        <p:spPr>
          <a:xfrm flipH="1">
            <a:off x="5492001" y="1910451"/>
            <a:ext cx="17641" cy="4947549"/>
          </a:xfrm>
          <a:prstGeom prst="line">
            <a:avLst/>
          </a:prstGeom>
          <a:ln w="9525">
            <a:solidFill>
              <a:srgbClr val="1B436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5084276" y="5670021"/>
            <a:ext cx="782528" cy="779422"/>
            <a:chOff x="5237224" y="4937554"/>
            <a:chExt cx="914912" cy="926470"/>
          </a:xfrm>
          <a:solidFill>
            <a:schemeClr val="bg1"/>
          </a:solidFill>
        </p:grpSpPr>
        <p:sp>
          <p:nvSpPr>
            <p:cNvPr id="65" name="Freeform 1812"/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Rectangle 6"/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1" name="Freeform 7"/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2" name="Rectangle 8"/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3" name="Rectangle 9"/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4" name="Freeform 10"/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5072825" y="2514006"/>
            <a:ext cx="770148" cy="779423"/>
            <a:chOff x="5237224" y="1404429"/>
            <a:chExt cx="914912" cy="926470"/>
          </a:xfrm>
          <a:solidFill>
            <a:schemeClr val="bg1"/>
          </a:solidFill>
        </p:grpSpPr>
        <p:sp>
          <p:nvSpPr>
            <p:cNvPr id="56" name="Freeform 1812"/>
            <p:cNvSpPr/>
            <p:nvPr/>
          </p:nvSpPr>
          <p:spPr>
            <a:xfrm>
              <a:off x="5237224" y="1404429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414061" y="1669202"/>
              <a:ext cx="567103" cy="386174"/>
              <a:chOff x="5842315" y="2065986"/>
              <a:chExt cx="592138" cy="403225"/>
            </a:xfrm>
            <a:grpFill/>
          </p:grpSpPr>
          <p:sp>
            <p:nvSpPr>
              <p:cNvPr id="36" name="Oval 14"/>
              <p:cNvSpPr>
                <a:spLocks noChangeArrowheads="1"/>
              </p:cNvSpPr>
              <p:nvPr/>
            </p:nvSpPr>
            <p:spPr bwMode="auto">
              <a:xfrm>
                <a:off x="6050278" y="2065986"/>
                <a:ext cx="174625" cy="171450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5842315" y="2112023"/>
                <a:ext cx="592138" cy="357188"/>
                <a:chOff x="5543551" y="2033588"/>
                <a:chExt cx="592138" cy="357188"/>
              </a:xfrm>
              <a:grpFill/>
            </p:grpSpPr>
            <p:sp>
              <p:nvSpPr>
                <p:cNvPr id="38" name="Freeform 15"/>
                <p:cNvSpPr/>
                <p:nvPr/>
              </p:nvSpPr>
              <p:spPr bwMode="auto">
                <a:xfrm>
                  <a:off x="5681664" y="2170113"/>
                  <a:ext cx="315913" cy="220663"/>
                </a:xfrm>
                <a:custGeom>
                  <a:avLst/>
                  <a:gdLst>
                    <a:gd name="T0" fmla="*/ 219 w 219"/>
                    <a:gd name="T1" fmla="*/ 93 h 154"/>
                    <a:gd name="T2" fmla="*/ 156 w 219"/>
                    <a:gd name="T3" fmla="*/ 0 h 154"/>
                    <a:gd name="T4" fmla="*/ 110 w 219"/>
                    <a:gd name="T5" fmla="*/ 125 h 154"/>
                    <a:gd name="T6" fmla="*/ 64 w 219"/>
                    <a:gd name="T7" fmla="*/ 0 h 154"/>
                    <a:gd name="T8" fmla="*/ 0 w 219"/>
                    <a:gd name="T9" fmla="*/ 93 h 154"/>
                    <a:gd name="T10" fmla="*/ 0 w 219"/>
                    <a:gd name="T11" fmla="*/ 96 h 154"/>
                    <a:gd name="T12" fmla="*/ 0 w 219"/>
                    <a:gd name="T13" fmla="*/ 97 h 154"/>
                    <a:gd name="T14" fmla="*/ 110 w 219"/>
                    <a:gd name="T15" fmla="*/ 154 h 154"/>
                    <a:gd name="T16" fmla="*/ 219 w 219"/>
                    <a:gd name="T17" fmla="*/ 97 h 154"/>
                    <a:gd name="T18" fmla="*/ 219 w 219"/>
                    <a:gd name="T19" fmla="*/ 96 h 154"/>
                    <a:gd name="T20" fmla="*/ 219 w 219"/>
                    <a:gd name="T21" fmla="*/ 93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9" h="154">
                      <a:moveTo>
                        <a:pt x="219" y="93"/>
                      </a:moveTo>
                      <a:cubicBezTo>
                        <a:pt x="217" y="52"/>
                        <a:pt x="191" y="16"/>
                        <a:pt x="156" y="0"/>
                      </a:cubicBezTo>
                      <a:cubicBezTo>
                        <a:pt x="110" y="125"/>
                        <a:pt x="110" y="125"/>
                        <a:pt x="110" y="125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28" y="16"/>
                        <a:pt x="2" y="52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0" y="96"/>
                        <a:pt x="0" y="97"/>
                        <a:pt x="0" y="97"/>
                      </a:cubicBezTo>
                      <a:cubicBezTo>
                        <a:pt x="1" y="122"/>
                        <a:pt x="50" y="154"/>
                        <a:pt x="110" y="154"/>
                      </a:cubicBezTo>
                      <a:cubicBezTo>
                        <a:pt x="169" y="154"/>
                        <a:pt x="218" y="122"/>
                        <a:pt x="219" y="97"/>
                      </a:cubicBezTo>
                      <a:cubicBezTo>
                        <a:pt x="219" y="97"/>
                        <a:pt x="219" y="96"/>
                        <a:pt x="219" y="96"/>
                      </a:cubicBezTo>
                      <a:cubicBezTo>
                        <a:pt x="219" y="95"/>
                        <a:pt x="219" y="94"/>
                        <a:pt x="219" y="9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 16"/>
                <p:cNvSpPr/>
                <p:nvPr/>
              </p:nvSpPr>
              <p:spPr bwMode="auto">
                <a:xfrm>
                  <a:off x="5824539" y="2165351"/>
                  <a:ext cx="31750" cy="31750"/>
                </a:xfrm>
                <a:custGeom>
                  <a:avLst/>
                  <a:gdLst>
                    <a:gd name="T0" fmla="*/ 10 w 20"/>
                    <a:gd name="T1" fmla="*/ 0 h 20"/>
                    <a:gd name="T2" fmla="*/ 20 w 20"/>
                    <a:gd name="T3" fmla="*/ 10 h 20"/>
                    <a:gd name="T4" fmla="*/ 10 w 20"/>
                    <a:gd name="T5" fmla="*/ 20 h 20"/>
                    <a:gd name="T6" fmla="*/ 0 w 20"/>
                    <a:gd name="T7" fmla="*/ 10 h 20"/>
                    <a:gd name="T8" fmla="*/ 10 w 20"/>
                    <a:gd name="T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0" y="0"/>
                      </a:moveTo>
                      <a:lnTo>
                        <a:pt x="20" y="10"/>
                      </a:lnTo>
                      <a:lnTo>
                        <a:pt x="10" y="20"/>
                      </a:lnTo>
                      <a:lnTo>
                        <a:pt x="0" y="1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17"/>
                <p:cNvSpPr/>
                <p:nvPr/>
              </p:nvSpPr>
              <p:spPr bwMode="auto">
                <a:xfrm>
                  <a:off x="5816601" y="2197101"/>
                  <a:ext cx="46038" cy="117475"/>
                </a:xfrm>
                <a:custGeom>
                  <a:avLst/>
                  <a:gdLst>
                    <a:gd name="T0" fmla="*/ 21 w 29"/>
                    <a:gd name="T1" fmla="*/ 6 h 74"/>
                    <a:gd name="T2" fmla="*/ 15 w 29"/>
                    <a:gd name="T3" fmla="*/ 0 h 74"/>
                    <a:gd name="T4" fmla="*/ 7 w 29"/>
                    <a:gd name="T5" fmla="*/ 6 h 74"/>
                    <a:gd name="T6" fmla="*/ 0 w 29"/>
                    <a:gd name="T7" fmla="*/ 37 h 74"/>
                    <a:gd name="T8" fmla="*/ 15 w 29"/>
                    <a:gd name="T9" fmla="*/ 74 h 74"/>
                    <a:gd name="T10" fmla="*/ 29 w 29"/>
                    <a:gd name="T11" fmla="*/ 37 h 74"/>
                    <a:gd name="T12" fmla="*/ 21 w 29"/>
                    <a:gd name="T13" fmla="*/ 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74">
                      <a:moveTo>
                        <a:pt x="21" y="6"/>
                      </a:moveTo>
                      <a:lnTo>
                        <a:pt x="15" y="0"/>
                      </a:lnTo>
                      <a:lnTo>
                        <a:pt x="7" y="6"/>
                      </a:lnTo>
                      <a:lnTo>
                        <a:pt x="0" y="37"/>
                      </a:lnTo>
                      <a:lnTo>
                        <a:pt x="15" y="74"/>
                      </a:lnTo>
                      <a:lnTo>
                        <a:pt x="29" y="37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 18"/>
                <p:cNvSpPr/>
                <p:nvPr/>
              </p:nvSpPr>
              <p:spPr bwMode="auto">
                <a:xfrm>
                  <a:off x="5956301" y="2033588"/>
                  <a:ext cx="127000" cy="125413"/>
                </a:xfrm>
                <a:custGeom>
                  <a:avLst/>
                  <a:gdLst>
                    <a:gd name="T0" fmla="*/ 88 w 88"/>
                    <a:gd name="T1" fmla="*/ 44 h 87"/>
                    <a:gd name="T2" fmla="*/ 44 w 88"/>
                    <a:gd name="T3" fmla="*/ 0 h 87"/>
                    <a:gd name="T4" fmla="*/ 0 w 88"/>
                    <a:gd name="T5" fmla="*/ 44 h 87"/>
                    <a:gd name="T6" fmla="*/ 44 w 88"/>
                    <a:gd name="T7" fmla="*/ 87 h 87"/>
                    <a:gd name="T8" fmla="*/ 88 w 88"/>
                    <a:gd name="T9" fmla="*/ 4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87">
                      <a:moveTo>
                        <a:pt x="88" y="44"/>
                      </a:moveTo>
                      <a:cubicBezTo>
                        <a:pt x="88" y="19"/>
                        <a:pt x="68" y="0"/>
                        <a:pt x="44" y="0"/>
                      </a:cubicBezTo>
                      <a:cubicBezTo>
                        <a:pt x="20" y="0"/>
                        <a:pt x="1" y="19"/>
                        <a:pt x="0" y="44"/>
                      </a:cubicBezTo>
                      <a:cubicBezTo>
                        <a:pt x="0" y="68"/>
                        <a:pt x="20" y="87"/>
                        <a:pt x="44" y="87"/>
                      </a:cubicBezTo>
                      <a:cubicBezTo>
                        <a:pt x="68" y="87"/>
                        <a:pt x="88" y="68"/>
                        <a:pt x="88" y="4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 19"/>
                <p:cNvSpPr/>
                <p:nvPr/>
              </p:nvSpPr>
              <p:spPr bwMode="auto">
                <a:xfrm>
                  <a:off x="600868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 20"/>
                <p:cNvSpPr/>
                <p:nvPr/>
              </p:nvSpPr>
              <p:spPr bwMode="auto">
                <a:xfrm>
                  <a:off x="600392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6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6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Oval 21"/>
                <p:cNvSpPr>
                  <a:spLocks noChangeArrowheads="1"/>
                </p:cNvSpPr>
                <p:nvPr/>
              </p:nvSpPr>
              <p:spPr bwMode="auto">
                <a:xfrm>
                  <a:off x="5594351" y="2033588"/>
                  <a:ext cx="127000" cy="125413"/>
                </a:xfrm>
                <a:prstGeom prst="ellipse">
                  <a:avLst/>
                </a:pr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Freeform 22"/>
                <p:cNvSpPr/>
                <p:nvPr/>
              </p:nvSpPr>
              <p:spPr bwMode="auto">
                <a:xfrm>
                  <a:off x="5543551" y="2165351"/>
                  <a:ext cx="190500" cy="161925"/>
                </a:xfrm>
                <a:custGeom>
                  <a:avLst/>
                  <a:gdLst>
                    <a:gd name="T0" fmla="*/ 91 w 133"/>
                    <a:gd name="T1" fmla="*/ 100 h 112"/>
                    <a:gd name="T2" fmla="*/ 91 w 133"/>
                    <a:gd name="T3" fmla="*/ 100 h 112"/>
                    <a:gd name="T4" fmla="*/ 91 w 133"/>
                    <a:gd name="T5" fmla="*/ 99 h 112"/>
                    <a:gd name="T6" fmla="*/ 91 w 133"/>
                    <a:gd name="T7" fmla="*/ 96 h 112"/>
                    <a:gd name="T8" fmla="*/ 133 w 133"/>
                    <a:gd name="T9" fmla="*/ 13 h 112"/>
                    <a:gd name="T10" fmla="*/ 114 w 133"/>
                    <a:gd name="T11" fmla="*/ 0 h 112"/>
                    <a:gd name="T12" fmla="*/ 80 w 133"/>
                    <a:gd name="T13" fmla="*/ 92 h 112"/>
                    <a:gd name="T14" fmla="*/ 47 w 133"/>
                    <a:gd name="T15" fmla="*/ 0 h 112"/>
                    <a:gd name="T16" fmla="*/ 0 w 133"/>
                    <a:gd name="T17" fmla="*/ 68 h 112"/>
                    <a:gd name="T18" fmla="*/ 0 w 133"/>
                    <a:gd name="T19" fmla="*/ 70 h 112"/>
                    <a:gd name="T20" fmla="*/ 0 w 133"/>
                    <a:gd name="T21" fmla="*/ 71 h 112"/>
                    <a:gd name="T22" fmla="*/ 80 w 133"/>
                    <a:gd name="T23" fmla="*/ 112 h 112"/>
                    <a:gd name="T24" fmla="*/ 94 w 133"/>
                    <a:gd name="T25" fmla="*/ 112 h 112"/>
                    <a:gd name="T26" fmla="*/ 91 w 133"/>
                    <a:gd name="T27" fmla="*/ 10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112">
                      <a:moveTo>
                        <a:pt x="91" y="100"/>
                      </a:moveTo>
                      <a:cubicBezTo>
                        <a:pt x="91" y="100"/>
                        <a:pt x="91" y="100"/>
                        <a:pt x="91" y="100"/>
                      </a:cubicBezTo>
                      <a:cubicBezTo>
                        <a:pt x="91" y="100"/>
                        <a:pt x="91" y="100"/>
                        <a:pt x="91" y="99"/>
                      </a:cubicBezTo>
                      <a:cubicBezTo>
                        <a:pt x="91" y="98"/>
                        <a:pt x="91" y="97"/>
                        <a:pt x="91" y="96"/>
                      </a:cubicBezTo>
                      <a:cubicBezTo>
                        <a:pt x="93" y="63"/>
                        <a:pt x="108" y="33"/>
                        <a:pt x="133" y="13"/>
                      </a:cubicBezTo>
                      <a:cubicBezTo>
                        <a:pt x="127" y="8"/>
                        <a:pt x="121" y="4"/>
                        <a:pt x="114" y="0"/>
                      </a:cubicBezTo>
                      <a:cubicBezTo>
                        <a:pt x="80" y="92"/>
                        <a:pt x="80" y="92"/>
                        <a:pt x="80" y="92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1" y="12"/>
                        <a:pt x="2" y="38"/>
                        <a:pt x="0" y="68"/>
                      </a:cubicBezTo>
                      <a:cubicBezTo>
                        <a:pt x="0" y="69"/>
                        <a:pt x="0" y="70"/>
                        <a:pt x="0" y="70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" y="90"/>
                        <a:pt x="37" y="112"/>
                        <a:pt x="80" y="112"/>
                      </a:cubicBezTo>
                      <a:cubicBezTo>
                        <a:pt x="85" y="112"/>
                        <a:pt x="89" y="112"/>
                        <a:pt x="94" y="112"/>
                      </a:cubicBezTo>
                      <a:cubicBezTo>
                        <a:pt x="92" y="108"/>
                        <a:pt x="91" y="104"/>
                        <a:pt x="91" y="10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 23"/>
                <p:cNvSpPr/>
                <p:nvPr/>
              </p:nvSpPr>
              <p:spPr bwMode="auto">
                <a:xfrm>
                  <a:off x="564673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Freeform 24"/>
                <p:cNvSpPr/>
                <p:nvPr/>
              </p:nvSpPr>
              <p:spPr bwMode="auto">
                <a:xfrm>
                  <a:off x="564197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5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5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 25"/>
                <p:cNvSpPr/>
                <p:nvPr/>
              </p:nvSpPr>
              <p:spPr bwMode="auto">
                <a:xfrm>
                  <a:off x="5943601" y="2165351"/>
                  <a:ext cx="192088" cy="161925"/>
                </a:xfrm>
                <a:custGeom>
                  <a:avLst/>
                  <a:gdLst>
                    <a:gd name="T0" fmla="*/ 133 w 133"/>
                    <a:gd name="T1" fmla="*/ 69 h 113"/>
                    <a:gd name="T2" fmla="*/ 87 w 133"/>
                    <a:gd name="T3" fmla="*/ 0 h 113"/>
                    <a:gd name="T4" fmla="*/ 53 w 133"/>
                    <a:gd name="T5" fmla="*/ 92 h 113"/>
                    <a:gd name="T6" fmla="*/ 20 w 133"/>
                    <a:gd name="T7" fmla="*/ 0 h 113"/>
                    <a:gd name="T8" fmla="*/ 0 w 133"/>
                    <a:gd name="T9" fmla="*/ 13 h 113"/>
                    <a:gd name="T10" fmla="*/ 22 w 133"/>
                    <a:gd name="T11" fmla="*/ 37 h 113"/>
                    <a:gd name="T12" fmla="*/ 43 w 133"/>
                    <a:gd name="T13" fmla="*/ 96 h 113"/>
                    <a:gd name="T14" fmla="*/ 43 w 133"/>
                    <a:gd name="T15" fmla="*/ 99 h 113"/>
                    <a:gd name="T16" fmla="*/ 43 w 133"/>
                    <a:gd name="T17" fmla="*/ 100 h 113"/>
                    <a:gd name="T18" fmla="*/ 43 w 133"/>
                    <a:gd name="T19" fmla="*/ 100 h 113"/>
                    <a:gd name="T20" fmla="*/ 40 w 133"/>
                    <a:gd name="T21" fmla="*/ 112 h 113"/>
                    <a:gd name="T22" fmla="*/ 53 w 133"/>
                    <a:gd name="T23" fmla="*/ 113 h 113"/>
                    <a:gd name="T24" fmla="*/ 133 w 133"/>
                    <a:gd name="T25" fmla="*/ 71 h 113"/>
                    <a:gd name="T26" fmla="*/ 133 w 133"/>
                    <a:gd name="T27" fmla="*/ 70 h 113"/>
                    <a:gd name="T28" fmla="*/ 133 w 133"/>
                    <a:gd name="T29" fmla="*/ 69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3" h="113">
                      <a:moveTo>
                        <a:pt x="133" y="69"/>
                      </a:moveTo>
                      <a:cubicBezTo>
                        <a:pt x="131" y="38"/>
                        <a:pt x="113" y="12"/>
                        <a:pt x="87" y="0"/>
                      </a:cubicBezTo>
                      <a:cubicBezTo>
                        <a:pt x="53" y="92"/>
                        <a:pt x="53" y="92"/>
                        <a:pt x="53" y="92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3" y="4"/>
                        <a:pt x="6" y="8"/>
                        <a:pt x="0" y="13"/>
                      </a:cubicBezTo>
                      <a:cubicBezTo>
                        <a:pt x="9" y="20"/>
                        <a:pt x="16" y="28"/>
                        <a:pt x="22" y="37"/>
                      </a:cubicBezTo>
                      <a:cubicBezTo>
                        <a:pt x="34" y="55"/>
                        <a:pt x="41" y="75"/>
                        <a:pt x="43" y="96"/>
                      </a:cubicBezTo>
                      <a:cubicBezTo>
                        <a:pt x="43" y="97"/>
                        <a:pt x="43" y="98"/>
                        <a:pt x="43" y="99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4"/>
                        <a:pt x="41" y="108"/>
                        <a:pt x="40" y="112"/>
                      </a:cubicBezTo>
                      <a:cubicBezTo>
                        <a:pt x="44" y="112"/>
                        <a:pt x="49" y="113"/>
                        <a:pt x="53" y="113"/>
                      </a:cubicBezTo>
                      <a:cubicBezTo>
                        <a:pt x="97" y="112"/>
                        <a:pt x="132" y="90"/>
                        <a:pt x="133" y="71"/>
                      </a:cubicBezTo>
                      <a:cubicBezTo>
                        <a:pt x="133" y="71"/>
                        <a:pt x="133" y="71"/>
                        <a:pt x="133" y="70"/>
                      </a:cubicBezTo>
                      <a:cubicBezTo>
                        <a:pt x="133" y="70"/>
                        <a:pt x="133" y="69"/>
                        <a:pt x="133" y="6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dirty="0"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71" name="组合 70"/>
          <p:cNvGrpSpPr/>
          <p:nvPr/>
        </p:nvGrpSpPr>
        <p:grpSpPr>
          <a:xfrm>
            <a:off x="5104249" y="3521279"/>
            <a:ext cx="770148" cy="779423"/>
            <a:chOff x="5237226" y="2582137"/>
            <a:chExt cx="914912" cy="926470"/>
          </a:xfrm>
          <a:solidFill>
            <a:schemeClr val="bg1"/>
          </a:solidFill>
        </p:grpSpPr>
        <p:sp>
          <p:nvSpPr>
            <p:cNvPr id="63" name="Freeform 1812"/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443730" y="2786505"/>
              <a:ext cx="478840" cy="491867"/>
              <a:chOff x="5572126" y="3962401"/>
              <a:chExt cx="525448" cy="539750"/>
            </a:xfrm>
            <a:grpFill/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5942000" y="4138623"/>
                <a:ext cx="155574" cy="155576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5089563" y="4604675"/>
            <a:ext cx="770148" cy="779423"/>
            <a:chOff x="5237224" y="3759845"/>
            <a:chExt cx="914912" cy="926470"/>
          </a:xfrm>
          <a:solidFill>
            <a:schemeClr val="bg1"/>
          </a:solidFill>
        </p:grpSpPr>
        <p:sp>
          <p:nvSpPr>
            <p:cNvPr id="64" name="Freeform 1812"/>
            <p:cNvSpPr/>
            <p:nvPr/>
          </p:nvSpPr>
          <p:spPr>
            <a:xfrm>
              <a:off x="5237224" y="3759845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39563" y="3983854"/>
              <a:ext cx="345128" cy="512369"/>
              <a:chOff x="5649914" y="2946401"/>
              <a:chExt cx="360363" cy="534987"/>
            </a:xfrm>
            <a:grpFill/>
          </p:grpSpPr>
          <p:sp>
            <p:nvSpPr>
              <p:cNvPr id="29" name="Freeform 29"/>
              <p:cNvSpPr/>
              <p:nvPr/>
            </p:nvSpPr>
            <p:spPr bwMode="auto">
              <a:xfrm>
                <a:off x="5776914" y="3424238"/>
                <a:ext cx="106363" cy="57150"/>
              </a:xfrm>
              <a:custGeom>
                <a:avLst/>
                <a:gdLst>
                  <a:gd name="T0" fmla="*/ 0 w 74"/>
                  <a:gd name="T1" fmla="*/ 0 h 40"/>
                  <a:gd name="T2" fmla="*/ 37 w 74"/>
                  <a:gd name="T3" fmla="*/ 40 h 40"/>
                  <a:gd name="T4" fmla="*/ 74 w 74"/>
                  <a:gd name="T5" fmla="*/ 0 h 40"/>
                  <a:gd name="T6" fmla="*/ 0 w 74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40">
                    <a:moveTo>
                      <a:pt x="0" y="0"/>
                    </a:moveTo>
                    <a:cubicBezTo>
                      <a:pt x="0" y="22"/>
                      <a:pt x="17" y="40"/>
                      <a:pt x="37" y="40"/>
                    </a:cubicBezTo>
                    <a:cubicBezTo>
                      <a:pt x="57" y="40"/>
                      <a:pt x="74" y="22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5753101" y="3346451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6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6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4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5753101" y="3386138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5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5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3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5649914" y="2946401"/>
                <a:ext cx="360363" cy="385763"/>
              </a:xfrm>
              <a:custGeom>
                <a:avLst/>
                <a:gdLst>
                  <a:gd name="T0" fmla="*/ 250 w 250"/>
                  <a:gd name="T1" fmla="*/ 125 h 268"/>
                  <a:gd name="T2" fmla="*/ 125 w 250"/>
                  <a:gd name="T3" fmla="*/ 0 h 268"/>
                  <a:gd name="T4" fmla="*/ 0 w 250"/>
                  <a:gd name="T5" fmla="*/ 125 h 268"/>
                  <a:gd name="T6" fmla="*/ 72 w 250"/>
                  <a:gd name="T7" fmla="*/ 238 h 268"/>
                  <a:gd name="T8" fmla="*/ 72 w 250"/>
                  <a:gd name="T9" fmla="*/ 244 h 268"/>
                  <a:gd name="T10" fmla="*/ 96 w 250"/>
                  <a:gd name="T11" fmla="*/ 268 h 268"/>
                  <a:gd name="T12" fmla="*/ 154 w 250"/>
                  <a:gd name="T13" fmla="*/ 268 h 268"/>
                  <a:gd name="T14" fmla="*/ 178 w 250"/>
                  <a:gd name="T15" fmla="*/ 244 h 268"/>
                  <a:gd name="T16" fmla="*/ 178 w 250"/>
                  <a:gd name="T17" fmla="*/ 238 h 268"/>
                  <a:gd name="T18" fmla="*/ 250 w 250"/>
                  <a:gd name="T19" fmla="*/ 12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68">
                    <a:moveTo>
                      <a:pt x="250" y="125"/>
                    </a:moveTo>
                    <a:cubicBezTo>
                      <a:pt x="250" y="56"/>
                      <a:pt x="194" y="0"/>
                      <a:pt x="125" y="0"/>
                    </a:cubicBezTo>
                    <a:cubicBezTo>
                      <a:pt x="56" y="0"/>
                      <a:pt x="0" y="56"/>
                      <a:pt x="0" y="125"/>
                    </a:cubicBezTo>
                    <a:cubicBezTo>
                      <a:pt x="0" y="175"/>
                      <a:pt x="30" y="218"/>
                      <a:pt x="72" y="238"/>
                    </a:cubicBezTo>
                    <a:cubicBezTo>
                      <a:pt x="72" y="244"/>
                      <a:pt x="72" y="244"/>
                      <a:pt x="72" y="244"/>
                    </a:cubicBezTo>
                    <a:cubicBezTo>
                      <a:pt x="72" y="257"/>
                      <a:pt x="83" y="268"/>
                      <a:pt x="96" y="268"/>
                    </a:cubicBezTo>
                    <a:cubicBezTo>
                      <a:pt x="154" y="268"/>
                      <a:pt x="154" y="268"/>
                      <a:pt x="154" y="268"/>
                    </a:cubicBezTo>
                    <a:cubicBezTo>
                      <a:pt x="167" y="268"/>
                      <a:pt x="178" y="257"/>
                      <a:pt x="178" y="244"/>
                    </a:cubicBezTo>
                    <a:cubicBezTo>
                      <a:pt x="178" y="238"/>
                      <a:pt x="178" y="238"/>
                      <a:pt x="178" y="238"/>
                    </a:cubicBezTo>
                    <a:cubicBezTo>
                      <a:pt x="221" y="218"/>
                      <a:pt x="250" y="175"/>
                      <a:pt x="250" y="12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67" name="TextBox 1956"/>
          <p:cNvSpPr/>
          <p:nvPr/>
        </p:nvSpPr>
        <p:spPr>
          <a:xfrm>
            <a:off x="2644865" y="3838040"/>
            <a:ext cx="2110569" cy="29136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lvl="0" algn="r">
              <a:lnSpc>
                <a:spcPts val="1500"/>
              </a:lnSpc>
            </a:pPr>
            <a:r>
              <a:rPr lang="zh-CN" altLang="en-US" b="1" dirty="0"/>
              <a:t>求串长：</a:t>
            </a:r>
            <a:r>
              <a:rPr lang="en-US" altLang="zh-CN" dirty="0" err="1"/>
              <a:t>StrLength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69" name="TextBox 1956"/>
          <p:cNvSpPr/>
          <p:nvPr/>
        </p:nvSpPr>
        <p:spPr>
          <a:xfrm>
            <a:off x="5988908" y="4697741"/>
            <a:ext cx="2475306" cy="41652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/>
              <a:t>串比较：</a:t>
            </a:r>
            <a:r>
              <a:rPr lang="en-US" altLang="zh-CN" dirty="0" err="1"/>
              <a:t>StrCompare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微软雅黑"/>
              <a:cs typeface="+mn-ea"/>
              <a:sym typeface="+mn-lt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3DDA2128-FB62-4F59-97E2-1C41DF64B3EE}"/>
              </a:ext>
            </a:extLst>
          </p:cNvPr>
          <p:cNvGrpSpPr/>
          <p:nvPr/>
        </p:nvGrpSpPr>
        <p:grpSpPr>
          <a:xfrm>
            <a:off x="1505575" y="238913"/>
            <a:ext cx="4203131" cy="1060562"/>
            <a:chOff x="716110" y="187653"/>
            <a:chExt cx="4203131" cy="1060562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6DC999D2-23EB-44C0-B706-F815F338822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0257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 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串的定义与操作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9BB851B1-9B6B-4394-8888-71A33DE313E4}"/>
                </a:ext>
              </a:extLst>
            </p:cNvPr>
            <p:cNvSpPr txBox="1"/>
            <p:nvPr/>
          </p:nvSpPr>
          <p:spPr>
            <a:xfrm>
              <a:off x="1167506" y="848105"/>
              <a:ext cx="35185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4.1.3. 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串的最小操作子集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id="{CDC56D26-A973-4798-97BA-2AB50D09846D}"/>
              </a:ext>
            </a:extLst>
          </p:cNvPr>
          <p:cNvSpPr txBox="1"/>
          <p:nvPr/>
        </p:nvSpPr>
        <p:spPr>
          <a:xfrm>
            <a:off x="3429006" y="1514373"/>
            <a:ext cx="40577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b="1" dirty="0">
                <a:solidFill>
                  <a:srgbClr val="FF0000"/>
                </a:solidFill>
              </a:rPr>
              <a:t>不同编程语言的串操作集可能不同</a:t>
            </a:r>
          </a:p>
        </p:txBody>
      </p: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6785C8B4-1A44-45E5-9150-002EC9F67A8B}"/>
              </a:ext>
            </a:extLst>
          </p:cNvPr>
          <p:cNvGrpSpPr/>
          <p:nvPr/>
        </p:nvGrpSpPr>
        <p:grpSpPr>
          <a:xfrm>
            <a:off x="5118378" y="1422436"/>
            <a:ext cx="782528" cy="779422"/>
            <a:chOff x="5237224" y="4937554"/>
            <a:chExt cx="914912" cy="926470"/>
          </a:xfrm>
          <a:solidFill>
            <a:schemeClr val="bg1"/>
          </a:solidFill>
        </p:grpSpPr>
        <p:sp>
          <p:nvSpPr>
            <p:cNvPr id="79" name="Freeform 1812">
              <a:extLst>
                <a:ext uri="{FF2B5EF4-FFF2-40B4-BE49-F238E27FC236}">
                  <a16:creationId xmlns:a16="http://schemas.microsoft.com/office/drawing/2014/main" id="{684E1E31-32F5-4DBE-A2AE-560FAEB31BC2}"/>
                </a:ext>
              </a:extLst>
            </p:cNvPr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80" name="组合 79">
              <a:extLst>
                <a:ext uri="{FF2B5EF4-FFF2-40B4-BE49-F238E27FC236}">
                  <a16:creationId xmlns:a16="http://schemas.microsoft.com/office/drawing/2014/main" id="{88BF8288-99A7-4F71-92D8-046907A16788}"/>
                </a:ext>
              </a:extLst>
            </p:cNvPr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81" name="Freeform 5">
                <a:extLst>
                  <a:ext uri="{FF2B5EF4-FFF2-40B4-BE49-F238E27FC236}">
                    <a16:creationId xmlns:a16="http://schemas.microsoft.com/office/drawing/2014/main" id="{CF497214-E7CB-4A89-B1FF-A13AD234C8D2}"/>
                  </a:ext>
                </a:extLst>
              </p:cNvPr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82" name="Rectangle 6">
                <a:extLst>
                  <a:ext uri="{FF2B5EF4-FFF2-40B4-BE49-F238E27FC236}">
                    <a16:creationId xmlns:a16="http://schemas.microsoft.com/office/drawing/2014/main" id="{348F04A2-8BBD-4FAB-8293-F5D7309AB5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 7">
                <a:extLst>
                  <a:ext uri="{FF2B5EF4-FFF2-40B4-BE49-F238E27FC236}">
                    <a16:creationId xmlns:a16="http://schemas.microsoft.com/office/drawing/2014/main" id="{AE32FE83-7108-4603-BF84-97C129BAE03F}"/>
                  </a:ext>
                </a:extLst>
              </p:cNvPr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Rectangle 8">
                <a:extLst>
                  <a:ext uri="{FF2B5EF4-FFF2-40B4-BE49-F238E27FC236}">
                    <a16:creationId xmlns:a16="http://schemas.microsoft.com/office/drawing/2014/main" id="{53485DFA-C34E-458D-A7AE-1E6760A14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85" name="Rectangle 9">
                <a:extLst>
                  <a:ext uri="{FF2B5EF4-FFF2-40B4-BE49-F238E27FC236}">
                    <a16:creationId xmlns:a16="http://schemas.microsoft.com/office/drawing/2014/main" id="{56310BBE-8867-410C-BBF8-B7EBFBD2D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471CB0FA-A5D8-4D32-9CDD-F5EC149FAD42}"/>
                  </a:ext>
                </a:extLst>
              </p:cNvPr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7" name="文本框 96">
            <a:extLst>
              <a:ext uri="{FF2B5EF4-FFF2-40B4-BE49-F238E27FC236}">
                <a16:creationId xmlns:a16="http://schemas.microsoft.com/office/drawing/2014/main" id="{1ACD533F-4F89-4427-A300-13C4BB1195B6}"/>
              </a:ext>
            </a:extLst>
          </p:cNvPr>
          <p:cNvSpPr txBox="1"/>
          <p:nvPr/>
        </p:nvSpPr>
        <p:spPr>
          <a:xfrm>
            <a:off x="2688243" y="1534883"/>
            <a:ext cx="24036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求子串：</a:t>
            </a:r>
            <a:r>
              <a:rPr lang="en-US" altLang="zh-CN" dirty="0" err="1"/>
              <a:t>SubString</a:t>
            </a:r>
            <a:endParaRPr lang="zh-CN" altLang="en-US" dirty="0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E523CD04-F66A-4C50-970E-F1D54C912CDD}"/>
              </a:ext>
            </a:extLst>
          </p:cNvPr>
          <p:cNvSpPr txBox="1"/>
          <p:nvPr/>
        </p:nvSpPr>
        <p:spPr>
          <a:xfrm>
            <a:off x="8070477" y="1381438"/>
            <a:ext cx="3742532" cy="21207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最小操作子集：</a:t>
            </a:r>
            <a:endParaRPr lang="en-US" altLang="zh-CN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/>
              <a:t>其中的操作不可能利用其他串操作来实现；反之，其他操作（除</a:t>
            </a:r>
            <a:r>
              <a:rPr lang="zh-CN" altLang="en-US" dirty="0">
                <a:solidFill>
                  <a:srgbClr val="FF0000"/>
                </a:solidFill>
              </a:rPr>
              <a:t>串清除</a:t>
            </a:r>
            <a:r>
              <a:rPr lang="en-US" altLang="zh-CN" dirty="0" err="1">
                <a:solidFill>
                  <a:srgbClr val="FF0000"/>
                </a:solidFill>
              </a:rPr>
              <a:t>ClearString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FF0000"/>
                </a:solidFill>
              </a:rPr>
              <a:t>串销毁</a:t>
            </a:r>
            <a:r>
              <a:rPr lang="en-US" altLang="zh-CN" dirty="0" err="1">
                <a:solidFill>
                  <a:srgbClr val="FF0000"/>
                </a:solidFill>
              </a:rPr>
              <a:t>DestroyString</a:t>
            </a:r>
            <a:r>
              <a:rPr lang="zh-CN" altLang="en-US" dirty="0"/>
              <a:t>外）均可在这个最小操作集上实现。 </a:t>
            </a:r>
          </a:p>
        </p:txBody>
      </p:sp>
    </p:spTree>
    <p:extLst>
      <p:ext uri="{BB962C8B-B14F-4D97-AF65-F5344CB8AC3E}">
        <p14:creationId xmlns:p14="http://schemas.microsoft.com/office/powerpoint/2010/main" val="19168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67" grpId="0"/>
      <p:bldP spid="69" grpId="0"/>
      <p:bldP spid="60" grpId="0"/>
      <p:bldP spid="60" grpId="1"/>
      <p:bldP spid="98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o342bm1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2783</TotalTime>
  <Words>5109</Words>
  <Application>Microsoft Office PowerPoint</Application>
  <PresentationFormat>宽屏</PresentationFormat>
  <Paragraphs>795</Paragraphs>
  <Slides>42</Slides>
  <Notes>42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1" baseType="lpstr">
      <vt:lpstr>宋体</vt:lpstr>
      <vt:lpstr>微软雅黑</vt:lpstr>
      <vt:lpstr>微软雅黑 Light</vt:lpstr>
      <vt:lpstr>Arial</vt:lpstr>
      <vt:lpstr>Calibri</vt:lpstr>
      <vt:lpstr>Tahoma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Administrator</cp:lastModifiedBy>
  <cp:revision>88</cp:revision>
  <dcterms:created xsi:type="dcterms:W3CDTF">2018-09-17T11:33:00Z</dcterms:created>
  <dcterms:modified xsi:type="dcterms:W3CDTF">2022-09-19T08:27:02Z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2052-11.1.0.8236</vt:lpwstr>
  </property>
</Properties>
</file>

<file path=docProps/thumbnail.jpeg>
</file>